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9" r:id="rId23"/>
    <p:sldId id="278" r:id="rId2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B254A7-D0A7-470B-9932-FBF83094616B}" v="149" dt="2021-06-30T12:09:42.759"/>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732"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469C1F-33B3-405F-ABFC-F9AA59532281}"/>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257B21C7-BB13-4362-B91F-C64498C63E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A99D2829-F58C-44A7-A63F-89BA8D33833E}"/>
              </a:ext>
            </a:extLst>
          </p:cNvPr>
          <p:cNvSpPr>
            <a:spLocks noGrp="1"/>
          </p:cNvSpPr>
          <p:nvPr>
            <p:ph type="dt" sz="half" idx="10"/>
          </p:nvPr>
        </p:nvSpPr>
        <p:spPr/>
        <p:txBody>
          <a:bodyPr/>
          <a:lstStyle/>
          <a:p>
            <a:fld id="{10823560-758A-4F99-B033-0217539B88CF}" type="datetimeFigureOut">
              <a:rPr lang="nl-NL" smtClean="0"/>
              <a:t>2-7-2021</a:t>
            </a:fld>
            <a:endParaRPr lang="nl-NL"/>
          </a:p>
        </p:txBody>
      </p:sp>
      <p:sp>
        <p:nvSpPr>
          <p:cNvPr id="5" name="Tijdelijke aanduiding voor voettekst 4">
            <a:extLst>
              <a:ext uri="{FF2B5EF4-FFF2-40B4-BE49-F238E27FC236}">
                <a16:creationId xmlns:a16="http://schemas.microsoft.com/office/drawing/2014/main" id="{28D28DF6-3429-4B33-BA4D-DAFE1CF3394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2DEDAE8-6308-453E-9B94-42D2997D286A}"/>
              </a:ext>
            </a:extLst>
          </p:cNvPr>
          <p:cNvSpPr>
            <a:spLocks noGrp="1"/>
          </p:cNvSpPr>
          <p:nvPr>
            <p:ph type="sldNum" sz="quarter" idx="12"/>
          </p:nvPr>
        </p:nvSpPr>
        <p:spPr/>
        <p:txBody>
          <a:bodyPr/>
          <a:lstStyle/>
          <a:p>
            <a:fld id="{E9C5E533-AEEC-4CBD-896E-1797FC2AF85B}" type="slidenum">
              <a:rPr lang="nl-NL" smtClean="0"/>
              <a:t>‹nr.›</a:t>
            </a:fld>
            <a:endParaRPr lang="nl-NL"/>
          </a:p>
        </p:txBody>
      </p:sp>
    </p:spTree>
    <p:extLst>
      <p:ext uri="{BB962C8B-B14F-4D97-AF65-F5344CB8AC3E}">
        <p14:creationId xmlns:p14="http://schemas.microsoft.com/office/powerpoint/2010/main" val="3642286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318B9D-C6E6-4130-B1A4-AAB7AD43FC29}"/>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6FF8DBF1-7BCF-40C1-93D3-F0C3E6203F39}"/>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1FADBDE-C3B9-4328-AAA4-BA747E527EB7}"/>
              </a:ext>
            </a:extLst>
          </p:cNvPr>
          <p:cNvSpPr>
            <a:spLocks noGrp="1"/>
          </p:cNvSpPr>
          <p:nvPr>
            <p:ph type="dt" sz="half" idx="10"/>
          </p:nvPr>
        </p:nvSpPr>
        <p:spPr/>
        <p:txBody>
          <a:bodyPr/>
          <a:lstStyle/>
          <a:p>
            <a:fld id="{10823560-758A-4F99-B033-0217539B88CF}" type="datetimeFigureOut">
              <a:rPr lang="nl-NL" smtClean="0"/>
              <a:t>2-7-2021</a:t>
            </a:fld>
            <a:endParaRPr lang="nl-NL"/>
          </a:p>
        </p:txBody>
      </p:sp>
      <p:sp>
        <p:nvSpPr>
          <p:cNvPr id="5" name="Tijdelijke aanduiding voor voettekst 4">
            <a:extLst>
              <a:ext uri="{FF2B5EF4-FFF2-40B4-BE49-F238E27FC236}">
                <a16:creationId xmlns:a16="http://schemas.microsoft.com/office/drawing/2014/main" id="{FC2B04A7-59DF-4952-904B-3720AF9C432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E11A225-F206-4B5D-9443-4A4E4B25CD27}"/>
              </a:ext>
            </a:extLst>
          </p:cNvPr>
          <p:cNvSpPr>
            <a:spLocks noGrp="1"/>
          </p:cNvSpPr>
          <p:nvPr>
            <p:ph type="sldNum" sz="quarter" idx="12"/>
          </p:nvPr>
        </p:nvSpPr>
        <p:spPr/>
        <p:txBody>
          <a:bodyPr/>
          <a:lstStyle/>
          <a:p>
            <a:fld id="{E9C5E533-AEEC-4CBD-896E-1797FC2AF85B}" type="slidenum">
              <a:rPr lang="nl-NL" smtClean="0"/>
              <a:t>‹nr.›</a:t>
            </a:fld>
            <a:endParaRPr lang="nl-NL"/>
          </a:p>
        </p:txBody>
      </p:sp>
    </p:spTree>
    <p:extLst>
      <p:ext uri="{BB962C8B-B14F-4D97-AF65-F5344CB8AC3E}">
        <p14:creationId xmlns:p14="http://schemas.microsoft.com/office/powerpoint/2010/main" val="4209901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3E4F464-9514-4BFA-8E7B-982E7887E37B}"/>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C17456D2-3F64-4656-9EE4-63EF50B185C3}"/>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79521B6-0697-4A34-8D60-888940BDCD3D}"/>
              </a:ext>
            </a:extLst>
          </p:cNvPr>
          <p:cNvSpPr>
            <a:spLocks noGrp="1"/>
          </p:cNvSpPr>
          <p:nvPr>
            <p:ph type="dt" sz="half" idx="10"/>
          </p:nvPr>
        </p:nvSpPr>
        <p:spPr/>
        <p:txBody>
          <a:bodyPr/>
          <a:lstStyle/>
          <a:p>
            <a:fld id="{10823560-758A-4F99-B033-0217539B88CF}" type="datetimeFigureOut">
              <a:rPr lang="nl-NL" smtClean="0"/>
              <a:t>2-7-2021</a:t>
            </a:fld>
            <a:endParaRPr lang="nl-NL"/>
          </a:p>
        </p:txBody>
      </p:sp>
      <p:sp>
        <p:nvSpPr>
          <p:cNvPr id="5" name="Tijdelijke aanduiding voor voettekst 4">
            <a:extLst>
              <a:ext uri="{FF2B5EF4-FFF2-40B4-BE49-F238E27FC236}">
                <a16:creationId xmlns:a16="http://schemas.microsoft.com/office/drawing/2014/main" id="{78EC5C2F-F21D-4012-AB54-03053731C01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BA8308B-A635-4F79-B2D5-A91A8F473C8C}"/>
              </a:ext>
            </a:extLst>
          </p:cNvPr>
          <p:cNvSpPr>
            <a:spLocks noGrp="1"/>
          </p:cNvSpPr>
          <p:nvPr>
            <p:ph type="sldNum" sz="quarter" idx="12"/>
          </p:nvPr>
        </p:nvSpPr>
        <p:spPr/>
        <p:txBody>
          <a:bodyPr/>
          <a:lstStyle/>
          <a:p>
            <a:fld id="{E9C5E533-AEEC-4CBD-896E-1797FC2AF85B}" type="slidenum">
              <a:rPr lang="nl-NL" smtClean="0"/>
              <a:t>‹nr.›</a:t>
            </a:fld>
            <a:endParaRPr lang="nl-NL"/>
          </a:p>
        </p:txBody>
      </p:sp>
    </p:spTree>
    <p:extLst>
      <p:ext uri="{BB962C8B-B14F-4D97-AF65-F5344CB8AC3E}">
        <p14:creationId xmlns:p14="http://schemas.microsoft.com/office/powerpoint/2010/main" val="2017564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63363B-9900-4CAA-BD48-985206F49747}"/>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7B2FBEC2-C258-46DC-8D23-BE6865397C9C}"/>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BFD116E-CB9B-4E8A-B316-837F40E175FB}"/>
              </a:ext>
            </a:extLst>
          </p:cNvPr>
          <p:cNvSpPr>
            <a:spLocks noGrp="1"/>
          </p:cNvSpPr>
          <p:nvPr>
            <p:ph type="dt" sz="half" idx="10"/>
          </p:nvPr>
        </p:nvSpPr>
        <p:spPr/>
        <p:txBody>
          <a:bodyPr/>
          <a:lstStyle/>
          <a:p>
            <a:fld id="{10823560-758A-4F99-B033-0217539B88CF}" type="datetimeFigureOut">
              <a:rPr lang="nl-NL" smtClean="0"/>
              <a:t>2-7-2021</a:t>
            </a:fld>
            <a:endParaRPr lang="nl-NL"/>
          </a:p>
        </p:txBody>
      </p:sp>
      <p:sp>
        <p:nvSpPr>
          <p:cNvPr id="5" name="Tijdelijke aanduiding voor voettekst 4">
            <a:extLst>
              <a:ext uri="{FF2B5EF4-FFF2-40B4-BE49-F238E27FC236}">
                <a16:creationId xmlns:a16="http://schemas.microsoft.com/office/drawing/2014/main" id="{FFDBDA4E-C77A-4328-A9C3-D719183FD90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8958836-5B7F-4786-8C84-53C58258D9F6}"/>
              </a:ext>
            </a:extLst>
          </p:cNvPr>
          <p:cNvSpPr>
            <a:spLocks noGrp="1"/>
          </p:cNvSpPr>
          <p:nvPr>
            <p:ph type="sldNum" sz="quarter" idx="12"/>
          </p:nvPr>
        </p:nvSpPr>
        <p:spPr/>
        <p:txBody>
          <a:bodyPr/>
          <a:lstStyle/>
          <a:p>
            <a:fld id="{E9C5E533-AEEC-4CBD-896E-1797FC2AF85B}" type="slidenum">
              <a:rPr lang="nl-NL" smtClean="0"/>
              <a:t>‹nr.›</a:t>
            </a:fld>
            <a:endParaRPr lang="nl-NL"/>
          </a:p>
        </p:txBody>
      </p:sp>
    </p:spTree>
    <p:extLst>
      <p:ext uri="{BB962C8B-B14F-4D97-AF65-F5344CB8AC3E}">
        <p14:creationId xmlns:p14="http://schemas.microsoft.com/office/powerpoint/2010/main" val="1477728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890F92-6281-4C82-AA52-391F58B7B0C6}"/>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8FE19D2C-FC8C-414B-B55C-F8674E581D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C6266B9F-C3BA-4999-8CF0-F1E74F013709}"/>
              </a:ext>
            </a:extLst>
          </p:cNvPr>
          <p:cNvSpPr>
            <a:spLocks noGrp="1"/>
          </p:cNvSpPr>
          <p:nvPr>
            <p:ph type="dt" sz="half" idx="10"/>
          </p:nvPr>
        </p:nvSpPr>
        <p:spPr/>
        <p:txBody>
          <a:bodyPr/>
          <a:lstStyle/>
          <a:p>
            <a:fld id="{10823560-758A-4F99-B033-0217539B88CF}" type="datetimeFigureOut">
              <a:rPr lang="nl-NL" smtClean="0"/>
              <a:t>2-7-2021</a:t>
            </a:fld>
            <a:endParaRPr lang="nl-NL"/>
          </a:p>
        </p:txBody>
      </p:sp>
      <p:sp>
        <p:nvSpPr>
          <p:cNvPr id="5" name="Tijdelijke aanduiding voor voettekst 4">
            <a:extLst>
              <a:ext uri="{FF2B5EF4-FFF2-40B4-BE49-F238E27FC236}">
                <a16:creationId xmlns:a16="http://schemas.microsoft.com/office/drawing/2014/main" id="{C34F662F-95F7-48E7-845B-B87F83091C7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44B3F61-4C8F-4C25-AF16-8B46D9DDE5BC}"/>
              </a:ext>
            </a:extLst>
          </p:cNvPr>
          <p:cNvSpPr>
            <a:spLocks noGrp="1"/>
          </p:cNvSpPr>
          <p:nvPr>
            <p:ph type="sldNum" sz="quarter" idx="12"/>
          </p:nvPr>
        </p:nvSpPr>
        <p:spPr/>
        <p:txBody>
          <a:bodyPr/>
          <a:lstStyle/>
          <a:p>
            <a:fld id="{E9C5E533-AEEC-4CBD-896E-1797FC2AF85B}" type="slidenum">
              <a:rPr lang="nl-NL" smtClean="0"/>
              <a:t>‹nr.›</a:t>
            </a:fld>
            <a:endParaRPr lang="nl-NL"/>
          </a:p>
        </p:txBody>
      </p:sp>
    </p:spTree>
    <p:extLst>
      <p:ext uri="{BB962C8B-B14F-4D97-AF65-F5344CB8AC3E}">
        <p14:creationId xmlns:p14="http://schemas.microsoft.com/office/powerpoint/2010/main" val="1594359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85E778-7CAF-4073-8EFE-DDBD44351126}"/>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20E040B0-8A81-4A45-AFDE-16F99F53403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3EE0B9A0-5CE7-4AED-97F9-F3FB4EC3F19C}"/>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9A8F66E9-8960-40E3-B276-0D6FC7ACA5B2}"/>
              </a:ext>
            </a:extLst>
          </p:cNvPr>
          <p:cNvSpPr>
            <a:spLocks noGrp="1"/>
          </p:cNvSpPr>
          <p:nvPr>
            <p:ph type="dt" sz="half" idx="10"/>
          </p:nvPr>
        </p:nvSpPr>
        <p:spPr/>
        <p:txBody>
          <a:bodyPr/>
          <a:lstStyle/>
          <a:p>
            <a:fld id="{10823560-758A-4F99-B033-0217539B88CF}" type="datetimeFigureOut">
              <a:rPr lang="nl-NL" smtClean="0"/>
              <a:t>2-7-2021</a:t>
            </a:fld>
            <a:endParaRPr lang="nl-NL"/>
          </a:p>
        </p:txBody>
      </p:sp>
      <p:sp>
        <p:nvSpPr>
          <p:cNvPr id="6" name="Tijdelijke aanduiding voor voettekst 5">
            <a:extLst>
              <a:ext uri="{FF2B5EF4-FFF2-40B4-BE49-F238E27FC236}">
                <a16:creationId xmlns:a16="http://schemas.microsoft.com/office/drawing/2014/main" id="{0A91FC9A-7B95-44F2-8108-999E13DA359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8C72419-8C44-4BA5-BA1A-58BF4505DDF1}"/>
              </a:ext>
            </a:extLst>
          </p:cNvPr>
          <p:cNvSpPr>
            <a:spLocks noGrp="1"/>
          </p:cNvSpPr>
          <p:nvPr>
            <p:ph type="sldNum" sz="quarter" idx="12"/>
          </p:nvPr>
        </p:nvSpPr>
        <p:spPr/>
        <p:txBody>
          <a:bodyPr/>
          <a:lstStyle/>
          <a:p>
            <a:fld id="{E9C5E533-AEEC-4CBD-896E-1797FC2AF85B}" type="slidenum">
              <a:rPr lang="nl-NL" smtClean="0"/>
              <a:t>‹nr.›</a:t>
            </a:fld>
            <a:endParaRPr lang="nl-NL"/>
          </a:p>
        </p:txBody>
      </p:sp>
    </p:spTree>
    <p:extLst>
      <p:ext uri="{BB962C8B-B14F-4D97-AF65-F5344CB8AC3E}">
        <p14:creationId xmlns:p14="http://schemas.microsoft.com/office/powerpoint/2010/main" val="2432278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3B7B9F-3D91-49C8-BC47-0375DAFA7008}"/>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53427949-D5DB-48A8-9774-3F9864561F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D7311832-300B-454F-A1C1-8E0D522E81D3}"/>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83F243ED-679E-4403-8B1E-A74221AB64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11D61C1E-C4D3-4FF3-B5AD-0F4B63BBE362}"/>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804B8EBE-B00F-462A-8F73-042D538FE4F5}"/>
              </a:ext>
            </a:extLst>
          </p:cNvPr>
          <p:cNvSpPr>
            <a:spLocks noGrp="1"/>
          </p:cNvSpPr>
          <p:nvPr>
            <p:ph type="dt" sz="half" idx="10"/>
          </p:nvPr>
        </p:nvSpPr>
        <p:spPr/>
        <p:txBody>
          <a:bodyPr/>
          <a:lstStyle/>
          <a:p>
            <a:fld id="{10823560-758A-4F99-B033-0217539B88CF}" type="datetimeFigureOut">
              <a:rPr lang="nl-NL" smtClean="0"/>
              <a:t>2-7-2021</a:t>
            </a:fld>
            <a:endParaRPr lang="nl-NL"/>
          </a:p>
        </p:txBody>
      </p:sp>
      <p:sp>
        <p:nvSpPr>
          <p:cNvPr id="8" name="Tijdelijke aanduiding voor voettekst 7">
            <a:extLst>
              <a:ext uri="{FF2B5EF4-FFF2-40B4-BE49-F238E27FC236}">
                <a16:creationId xmlns:a16="http://schemas.microsoft.com/office/drawing/2014/main" id="{0C42A851-EFA6-4836-AE6F-8DE194DD7EC2}"/>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F3CC1972-A31D-4005-9D6F-0A696389B640}"/>
              </a:ext>
            </a:extLst>
          </p:cNvPr>
          <p:cNvSpPr>
            <a:spLocks noGrp="1"/>
          </p:cNvSpPr>
          <p:nvPr>
            <p:ph type="sldNum" sz="quarter" idx="12"/>
          </p:nvPr>
        </p:nvSpPr>
        <p:spPr/>
        <p:txBody>
          <a:bodyPr/>
          <a:lstStyle/>
          <a:p>
            <a:fld id="{E9C5E533-AEEC-4CBD-896E-1797FC2AF85B}" type="slidenum">
              <a:rPr lang="nl-NL" smtClean="0"/>
              <a:t>‹nr.›</a:t>
            </a:fld>
            <a:endParaRPr lang="nl-NL"/>
          </a:p>
        </p:txBody>
      </p:sp>
    </p:spTree>
    <p:extLst>
      <p:ext uri="{BB962C8B-B14F-4D97-AF65-F5344CB8AC3E}">
        <p14:creationId xmlns:p14="http://schemas.microsoft.com/office/powerpoint/2010/main" val="3200628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7DE7B8-2263-45D4-85E5-5CA4641014FD}"/>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712D111F-7651-46A1-A037-DC16BC5931CD}"/>
              </a:ext>
            </a:extLst>
          </p:cNvPr>
          <p:cNvSpPr>
            <a:spLocks noGrp="1"/>
          </p:cNvSpPr>
          <p:nvPr>
            <p:ph type="dt" sz="half" idx="10"/>
          </p:nvPr>
        </p:nvSpPr>
        <p:spPr/>
        <p:txBody>
          <a:bodyPr/>
          <a:lstStyle/>
          <a:p>
            <a:fld id="{10823560-758A-4F99-B033-0217539B88CF}" type="datetimeFigureOut">
              <a:rPr lang="nl-NL" smtClean="0"/>
              <a:t>2-7-2021</a:t>
            </a:fld>
            <a:endParaRPr lang="nl-NL"/>
          </a:p>
        </p:txBody>
      </p:sp>
      <p:sp>
        <p:nvSpPr>
          <p:cNvPr id="4" name="Tijdelijke aanduiding voor voettekst 3">
            <a:extLst>
              <a:ext uri="{FF2B5EF4-FFF2-40B4-BE49-F238E27FC236}">
                <a16:creationId xmlns:a16="http://schemas.microsoft.com/office/drawing/2014/main" id="{18A062CE-6B61-404A-9C53-0901644ABA00}"/>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BD7A8A83-BAE3-435F-A443-20F41E9D3AA4}"/>
              </a:ext>
            </a:extLst>
          </p:cNvPr>
          <p:cNvSpPr>
            <a:spLocks noGrp="1"/>
          </p:cNvSpPr>
          <p:nvPr>
            <p:ph type="sldNum" sz="quarter" idx="12"/>
          </p:nvPr>
        </p:nvSpPr>
        <p:spPr/>
        <p:txBody>
          <a:bodyPr/>
          <a:lstStyle/>
          <a:p>
            <a:fld id="{E9C5E533-AEEC-4CBD-896E-1797FC2AF85B}" type="slidenum">
              <a:rPr lang="nl-NL" smtClean="0"/>
              <a:t>‹nr.›</a:t>
            </a:fld>
            <a:endParaRPr lang="nl-NL"/>
          </a:p>
        </p:txBody>
      </p:sp>
    </p:spTree>
    <p:extLst>
      <p:ext uri="{BB962C8B-B14F-4D97-AF65-F5344CB8AC3E}">
        <p14:creationId xmlns:p14="http://schemas.microsoft.com/office/powerpoint/2010/main" val="1445054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ECD909E1-9241-4236-84B9-AE5629BA19F0}"/>
              </a:ext>
            </a:extLst>
          </p:cNvPr>
          <p:cNvSpPr>
            <a:spLocks noGrp="1"/>
          </p:cNvSpPr>
          <p:nvPr>
            <p:ph type="dt" sz="half" idx="10"/>
          </p:nvPr>
        </p:nvSpPr>
        <p:spPr/>
        <p:txBody>
          <a:bodyPr/>
          <a:lstStyle/>
          <a:p>
            <a:fld id="{10823560-758A-4F99-B033-0217539B88CF}" type="datetimeFigureOut">
              <a:rPr lang="nl-NL" smtClean="0"/>
              <a:t>2-7-2021</a:t>
            </a:fld>
            <a:endParaRPr lang="nl-NL"/>
          </a:p>
        </p:txBody>
      </p:sp>
      <p:sp>
        <p:nvSpPr>
          <p:cNvPr id="3" name="Tijdelijke aanduiding voor voettekst 2">
            <a:extLst>
              <a:ext uri="{FF2B5EF4-FFF2-40B4-BE49-F238E27FC236}">
                <a16:creationId xmlns:a16="http://schemas.microsoft.com/office/drawing/2014/main" id="{99D9827A-8001-4AD7-A442-0ECCEE2056FD}"/>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51B96A46-B2BD-4FE9-90C8-E1BC98A73FA4}"/>
              </a:ext>
            </a:extLst>
          </p:cNvPr>
          <p:cNvSpPr>
            <a:spLocks noGrp="1"/>
          </p:cNvSpPr>
          <p:nvPr>
            <p:ph type="sldNum" sz="quarter" idx="12"/>
          </p:nvPr>
        </p:nvSpPr>
        <p:spPr/>
        <p:txBody>
          <a:bodyPr/>
          <a:lstStyle/>
          <a:p>
            <a:fld id="{E9C5E533-AEEC-4CBD-896E-1797FC2AF85B}" type="slidenum">
              <a:rPr lang="nl-NL" smtClean="0"/>
              <a:t>‹nr.›</a:t>
            </a:fld>
            <a:endParaRPr lang="nl-NL"/>
          </a:p>
        </p:txBody>
      </p:sp>
    </p:spTree>
    <p:extLst>
      <p:ext uri="{BB962C8B-B14F-4D97-AF65-F5344CB8AC3E}">
        <p14:creationId xmlns:p14="http://schemas.microsoft.com/office/powerpoint/2010/main" val="507613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F52CA4-AECB-420A-AF54-30BDD4D897A5}"/>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E4F0BFFD-87F5-4AFC-9CC7-14EF860F5B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C3B3A7C4-09A6-48F0-9BC5-17AFA539EF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9664ADE-A1B4-4596-8D17-E0FF80F7755B}"/>
              </a:ext>
            </a:extLst>
          </p:cNvPr>
          <p:cNvSpPr>
            <a:spLocks noGrp="1"/>
          </p:cNvSpPr>
          <p:nvPr>
            <p:ph type="dt" sz="half" idx="10"/>
          </p:nvPr>
        </p:nvSpPr>
        <p:spPr/>
        <p:txBody>
          <a:bodyPr/>
          <a:lstStyle/>
          <a:p>
            <a:fld id="{10823560-758A-4F99-B033-0217539B88CF}" type="datetimeFigureOut">
              <a:rPr lang="nl-NL" smtClean="0"/>
              <a:t>2-7-2021</a:t>
            </a:fld>
            <a:endParaRPr lang="nl-NL"/>
          </a:p>
        </p:txBody>
      </p:sp>
      <p:sp>
        <p:nvSpPr>
          <p:cNvPr id="6" name="Tijdelijke aanduiding voor voettekst 5">
            <a:extLst>
              <a:ext uri="{FF2B5EF4-FFF2-40B4-BE49-F238E27FC236}">
                <a16:creationId xmlns:a16="http://schemas.microsoft.com/office/drawing/2014/main" id="{0A15B27F-7B4D-4F5F-9DC9-48E3C1EC07B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5F4A147-7437-4231-93EF-3506F44D3E47}"/>
              </a:ext>
            </a:extLst>
          </p:cNvPr>
          <p:cNvSpPr>
            <a:spLocks noGrp="1"/>
          </p:cNvSpPr>
          <p:nvPr>
            <p:ph type="sldNum" sz="quarter" idx="12"/>
          </p:nvPr>
        </p:nvSpPr>
        <p:spPr/>
        <p:txBody>
          <a:bodyPr/>
          <a:lstStyle/>
          <a:p>
            <a:fld id="{E9C5E533-AEEC-4CBD-896E-1797FC2AF85B}" type="slidenum">
              <a:rPr lang="nl-NL" smtClean="0"/>
              <a:t>‹nr.›</a:t>
            </a:fld>
            <a:endParaRPr lang="nl-NL"/>
          </a:p>
        </p:txBody>
      </p:sp>
    </p:spTree>
    <p:extLst>
      <p:ext uri="{BB962C8B-B14F-4D97-AF65-F5344CB8AC3E}">
        <p14:creationId xmlns:p14="http://schemas.microsoft.com/office/powerpoint/2010/main" val="1271037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7D1132-938A-4002-8583-ECE586785186}"/>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681F7141-E84A-4CD0-8BE9-9751F839CA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50E1B15A-648C-4537-A4D0-0547A98DDF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D747EFFB-353F-4C14-869B-2BC81EFE51BC}"/>
              </a:ext>
            </a:extLst>
          </p:cNvPr>
          <p:cNvSpPr>
            <a:spLocks noGrp="1"/>
          </p:cNvSpPr>
          <p:nvPr>
            <p:ph type="dt" sz="half" idx="10"/>
          </p:nvPr>
        </p:nvSpPr>
        <p:spPr/>
        <p:txBody>
          <a:bodyPr/>
          <a:lstStyle/>
          <a:p>
            <a:fld id="{10823560-758A-4F99-B033-0217539B88CF}" type="datetimeFigureOut">
              <a:rPr lang="nl-NL" smtClean="0"/>
              <a:t>2-7-2021</a:t>
            </a:fld>
            <a:endParaRPr lang="nl-NL"/>
          </a:p>
        </p:txBody>
      </p:sp>
      <p:sp>
        <p:nvSpPr>
          <p:cNvPr id="6" name="Tijdelijke aanduiding voor voettekst 5">
            <a:extLst>
              <a:ext uri="{FF2B5EF4-FFF2-40B4-BE49-F238E27FC236}">
                <a16:creationId xmlns:a16="http://schemas.microsoft.com/office/drawing/2014/main" id="{6E76409E-AAD6-4103-A8A5-23B887E358D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B1C77AC-8E99-49FB-88D0-04C011FE4272}"/>
              </a:ext>
            </a:extLst>
          </p:cNvPr>
          <p:cNvSpPr>
            <a:spLocks noGrp="1"/>
          </p:cNvSpPr>
          <p:nvPr>
            <p:ph type="sldNum" sz="quarter" idx="12"/>
          </p:nvPr>
        </p:nvSpPr>
        <p:spPr/>
        <p:txBody>
          <a:bodyPr/>
          <a:lstStyle/>
          <a:p>
            <a:fld id="{E9C5E533-AEEC-4CBD-896E-1797FC2AF85B}" type="slidenum">
              <a:rPr lang="nl-NL" smtClean="0"/>
              <a:t>‹nr.›</a:t>
            </a:fld>
            <a:endParaRPr lang="nl-NL"/>
          </a:p>
        </p:txBody>
      </p:sp>
    </p:spTree>
    <p:extLst>
      <p:ext uri="{BB962C8B-B14F-4D97-AF65-F5344CB8AC3E}">
        <p14:creationId xmlns:p14="http://schemas.microsoft.com/office/powerpoint/2010/main" val="3166774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11CF57B0-F17C-4CAE-878E-F29FA63C33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43E2EC4E-5937-455A-A745-1648AA43EC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64BDDD3-44AC-43DB-96AD-9EA2137CF2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823560-758A-4F99-B033-0217539B88CF}" type="datetimeFigureOut">
              <a:rPr lang="nl-NL" smtClean="0"/>
              <a:t>2-7-2021</a:t>
            </a:fld>
            <a:endParaRPr lang="nl-NL"/>
          </a:p>
        </p:txBody>
      </p:sp>
      <p:sp>
        <p:nvSpPr>
          <p:cNvPr id="5" name="Tijdelijke aanduiding voor voettekst 4">
            <a:extLst>
              <a:ext uri="{FF2B5EF4-FFF2-40B4-BE49-F238E27FC236}">
                <a16:creationId xmlns:a16="http://schemas.microsoft.com/office/drawing/2014/main" id="{07E75CCC-201A-4004-BC67-7EB247BA7F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26512EA3-09D0-4D03-B061-D9D7E2F7B3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C5E533-AEEC-4CBD-896E-1797FC2AF85B}" type="slidenum">
              <a:rPr lang="nl-NL" smtClean="0"/>
              <a:t>‹nr.›</a:t>
            </a:fld>
            <a:endParaRPr lang="nl-NL"/>
          </a:p>
        </p:txBody>
      </p:sp>
    </p:spTree>
    <p:extLst>
      <p:ext uri="{BB962C8B-B14F-4D97-AF65-F5344CB8AC3E}">
        <p14:creationId xmlns:p14="http://schemas.microsoft.com/office/powerpoint/2010/main" val="26333127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EA591B4-F9D9-44EC-86D9-5132B5EFF3E6}"/>
              </a:ext>
            </a:extLst>
          </p:cNvPr>
          <p:cNvPicPr>
            <a:picLocks noChangeAspect="1"/>
          </p:cNvPicPr>
          <p:nvPr/>
        </p:nvPicPr>
        <p:blipFill rotWithShape="1">
          <a:blip r:embed="rId2"/>
          <a:srcRect t="8425" b="7305"/>
          <a:stretch/>
        </p:blipFill>
        <p:spPr>
          <a:xfrm>
            <a:off x="20" y="10"/>
            <a:ext cx="12191980" cy="6857990"/>
          </a:xfrm>
          <a:prstGeom prst="rect">
            <a:avLst/>
          </a:prstGeom>
        </p:spPr>
      </p:pic>
      <p:sp>
        <p:nvSpPr>
          <p:cNvPr id="9"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el 1">
            <a:extLst>
              <a:ext uri="{FF2B5EF4-FFF2-40B4-BE49-F238E27FC236}">
                <a16:creationId xmlns:a16="http://schemas.microsoft.com/office/drawing/2014/main" id="{833EDB65-7999-4FD0-BE24-873D94A67900}"/>
              </a:ext>
            </a:extLst>
          </p:cNvPr>
          <p:cNvSpPr>
            <a:spLocks noGrp="1"/>
          </p:cNvSpPr>
          <p:nvPr>
            <p:ph type="ctrTitle"/>
          </p:nvPr>
        </p:nvSpPr>
        <p:spPr>
          <a:xfrm>
            <a:off x="7782910" y="3231931"/>
            <a:ext cx="4703379" cy="1834056"/>
          </a:xfrm>
        </p:spPr>
        <p:txBody>
          <a:bodyPr>
            <a:normAutofit/>
          </a:bodyPr>
          <a:lstStyle/>
          <a:p>
            <a:r>
              <a:rPr lang="nl-NL" sz="4400" b="1" dirty="0">
                <a:solidFill>
                  <a:srgbClr val="00B050"/>
                </a:solidFill>
              </a:rPr>
              <a:t>Oefenopdrachten voor de eindtoets</a:t>
            </a:r>
          </a:p>
        </p:txBody>
      </p:sp>
      <p:sp>
        <p:nvSpPr>
          <p:cNvPr id="3" name="Ondertitel 2">
            <a:extLst>
              <a:ext uri="{FF2B5EF4-FFF2-40B4-BE49-F238E27FC236}">
                <a16:creationId xmlns:a16="http://schemas.microsoft.com/office/drawing/2014/main" id="{B17DE0B8-EA12-4A4D-9E79-84B86C9B2965}"/>
              </a:ext>
            </a:extLst>
          </p:cNvPr>
          <p:cNvSpPr>
            <a:spLocks noGrp="1"/>
          </p:cNvSpPr>
          <p:nvPr>
            <p:ph type="subTitle" idx="1"/>
          </p:nvPr>
        </p:nvSpPr>
        <p:spPr>
          <a:xfrm>
            <a:off x="7969468" y="5278709"/>
            <a:ext cx="4330262" cy="683284"/>
          </a:xfrm>
        </p:spPr>
        <p:txBody>
          <a:bodyPr>
            <a:normAutofit/>
          </a:bodyPr>
          <a:lstStyle/>
          <a:p>
            <a:r>
              <a:rPr lang="nl-NL" sz="2800" b="1" dirty="0">
                <a:solidFill>
                  <a:srgbClr val="0070C0"/>
                </a:solidFill>
              </a:rPr>
              <a:t>Economie leerjaar 3 h5-h8</a:t>
            </a:r>
          </a:p>
        </p:txBody>
      </p:sp>
      <p:cxnSp>
        <p:nvCxnSpPr>
          <p:cNvPr id="11" name="Straight Connector 10">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6387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4B4339-F49E-4694-88F0-DF2D6CCF5DD4}"/>
              </a:ext>
            </a:extLst>
          </p:cNvPr>
          <p:cNvSpPr>
            <a:spLocks noGrp="1"/>
          </p:cNvSpPr>
          <p:nvPr>
            <p:ph type="title"/>
          </p:nvPr>
        </p:nvSpPr>
        <p:spPr>
          <a:xfrm>
            <a:off x="838200" y="365125"/>
            <a:ext cx="10515600" cy="2936875"/>
          </a:xfrm>
        </p:spPr>
        <p:txBody>
          <a:bodyPr>
            <a:normAutofit/>
          </a:bodyPr>
          <a:lstStyle/>
          <a:p>
            <a:br>
              <a:rPr lang="nl-NL" sz="3200" dirty="0">
                <a:effectLst/>
                <a:latin typeface="Times New Roman" panose="02020603050405020304" pitchFamily="18" charset="0"/>
                <a:ea typeface="Times New Roman" panose="02020603050405020304" pitchFamily="18" charset="0"/>
              </a:rPr>
            </a:br>
            <a:endParaRPr lang="nl-NL" sz="6600" dirty="0"/>
          </a:p>
        </p:txBody>
      </p:sp>
      <p:sp>
        <p:nvSpPr>
          <p:cNvPr id="5" name="Tekstvak 4">
            <a:extLst>
              <a:ext uri="{FF2B5EF4-FFF2-40B4-BE49-F238E27FC236}">
                <a16:creationId xmlns:a16="http://schemas.microsoft.com/office/drawing/2014/main" id="{182FCAB2-1C04-4987-99CA-5A93FD5A98BB}"/>
              </a:ext>
            </a:extLst>
          </p:cNvPr>
          <p:cNvSpPr txBox="1"/>
          <p:nvPr/>
        </p:nvSpPr>
        <p:spPr>
          <a:xfrm>
            <a:off x="838200" y="817899"/>
            <a:ext cx="10515600" cy="4031873"/>
          </a:xfrm>
          <a:prstGeom prst="rect">
            <a:avLst/>
          </a:prstGeom>
          <a:noFill/>
        </p:spPr>
        <p:txBody>
          <a:bodyPr wrap="square">
            <a:spAutoFit/>
          </a:bodyPr>
          <a:lstStyle/>
          <a:p>
            <a:r>
              <a:rPr lang="nl-NL" sz="3200" dirty="0"/>
              <a:t>9)	Op dit moment moet je in de winkel € 1,59 betalen voor 	een zak chips. De overheid wil het gebruik van 	ongezonde chips afremmen en denkt na over de 		mogelijkheid om chips van het lage btw tarief te 	verplaatsen naar het hoge btw tarief.</a:t>
            </a:r>
          </a:p>
          <a:p>
            <a:r>
              <a:rPr lang="nl-NL" sz="3200" dirty="0"/>
              <a:t>	Bereken de nieuwe consumentenprijs van een zak chips 	indien het plan van de overheid doorgaat om chips 	voortaan in het hoge tarief te plaatsen.</a:t>
            </a:r>
          </a:p>
        </p:txBody>
      </p:sp>
      <p:graphicFrame>
        <p:nvGraphicFramePr>
          <p:cNvPr id="6" name="Tabel 10">
            <a:extLst>
              <a:ext uri="{FF2B5EF4-FFF2-40B4-BE49-F238E27FC236}">
                <a16:creationId xmlns:a16="http://schemas.microsoft.com/office/drawing/2014/main" id="{B453016A-E242-4F7E-9D3C-8DE710E001C3}"/>
              </a:ext>
            </a:extLst>
          </p:cNvPr>
          <p:cNvGraphicFramePr>
            <a:graphicFrameLocks noGrp="1"/>
          </p:cNvGraphicFramePr>
          <p:nvPr>
            <p:ph idx="1"/>
            <p:extLst>
              <p:ext uri="{D42A27DB-BD31-4B8C-83A1-F6EECF244321}">
                <p14:modId xmlns:p14="http://schemas.microsoft.com/office/powerpoint/2010/main" val="1778817236"/>
              </p:ext>
            </p:extLst>
          </p:nvPr>
        </p:nvGraphicFramePr>
        <p:xfrm>
          <a:off x="838200" y="4881861"/>
          <a:ext cx="6304280" cy="1158240"/>
        </p:xfrm>
        <a:graphic>
          <a:graphicData uri="http://schemas.openxmlformats.org/drawingml/2006/table">
            <a:tbl>
              <a:tblPr firstRow="1" bandRow="1">
                <a:tableStyleId>{5C22544A-7EE6-4342-B048-85BDC9FD1C3A}</a:tableStyleId>
              </a:tblPr>
              <a:tblGrid>
                <a:gridCol w="1576070">
                  <a:extLst>
                    <a:ext uri="{9D8B030D-6E8A-4147-A177-3AD203B41FA5}">
                      <a16:colId xmlns:a16="http://schemas.microsoft.com/office/drawing/2014/main" val="1890874689"/>
                    </a:ext>
                  </a:extLst>
                </a:gridCol>
                <a:gridCol w="833337">
                  <a:extLst>
                    <a:ext uri="{9D8B030D-6E8A-4147-A177-3AD203B41FA5}">
                      <a16:colId xmlns:a16="http://schemas.microsoft.com/office/drawing/2014/main" val="1530174292"/>
                    </a:ext>
                  </a:extLst>
                </a:gridCol>
                <a:gridCol w="2318803">
                  <a:extLst>
                    <a:ext uri="{9D8B030D-6E8A-4147-A177-3AD203B41FA5}">
                      <a16:colId xmlns:a16="http://schemas.microsoft.com/office/drawing/2014/main" val="3275625093"/>
                    </a:ext>
                  </a:extLst>
                </a:gridCol>
                <a:gridCol w="1576070">
                  <a:extLst>
                    <a:ext uri="{9D8B030D-6E8A-4147-A177-3AD203B41FA5}">
                      <a16:colId xmlns:a16="http://schemas.microsoft.com/office/drawing/2014/main" val="22049312"/>
                    </a:ext>
                  </a:extLst>
                </a:gridCol>
              </a:tblGrid>
              <a:tr h="370840">
                <a:tc>
                  <a:txBody>
                    <a:bodyPr/>
                    <a:lstStyle/>
                    <a:p>
                      <a:pPr algn="ctr"/>
                      <a:r>
                        <a:rPr lang="nl-NL" sz="3200" b="1" dirty="0">
                          <a:solidFill>
                            <a:srgbClr val="0070C0"/>
                          </a:solidFill>
                        </a:rPr>
                        <a:t> € 1,59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lang="nl-NL" sz="3200" b="1" dirty="0">
                          <a:solidFill>
                            <a:srgbClr val="0070C0"/>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3200" b="1" dirty="0">
                          <a:solidFill>
                            <a:srgbClr val="0070C0"/>
                          </a:solidFill>
                        </a:rPr>
                        <a:t> </a:t>
                      </a: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103879125"/>
                  </a:ext>
                </a:extLst>
              </a:tr>
              <a:tr h="370840">
                <a:tc>
                  <a:txBody>
                    <a:bodyPr/>
                    <a:lstStyle/>
                    <a:p>
                      <a:pPr algn="ctr"/>
                      <a:r>
                        <a:rPr lang="nl-NL" sz="3200" b="1" dirty="0">
                          <a:solidFill>
                            <a:srgbClr val="0070C0"/>
                          </a:solidFill>
                        </a:rPr>
                        <a:t>109%</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3200" b="1" dirty="0">
                          <a:solidFill>
                            <a:srgbClr val="0070C0"/>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lang="nl-NL" sz="3200" b="1" dirty="0">
                          <a:solidFill>
                            <a:srgbClr val="0070C0"/>
                          </a:solidFill>
                        </a:rPr>
                        <a:t>121%</a:t>
                      </a: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292244876"/>
                  </a:ext>
                </a:extLst>
              </a:tr>
            </a:tbl>
          </a:graphicData>
        </a:graphic>
      </p:graphicFrame>
      <p:sp>
        <p:nvSpPr>
          <p:cNvPr id="7" name="Tekstvak 6">
            <a:extLst>
              <a:ext uri="{FF2B5EF4-FFF2-40B4-BE49-F238E27FC236}">
                <a16:creationId xmlns:a16="http://schemas.microsoft.com/office/drawing/2014/main" id="{C8DE1AB6-AB7A-4222-B6CD-A2960DE7155D}"/>
              </a:ext>
            </a:extLst>
          </p:cNvPr>
          <p:cNvSpPr txBox="1"/>
          <p:nvPr/>
        </p:nvSpPr>
        <p:spPr>
          <a:xfrm>
            <a:off x="5516880" y="4753095"/>
            <a:ext cx="2174240" cy="707886"/>
          </a:xfrm>
          <a:prstGeom prst="rect">
            <a:avLst/>
          </a:prstGeom>
          <a:noFill/>
        </p:spPr>
        <p:txBody>
          <a:bodyPr wrap="square" rtlCol="0">
            <a:spAutoFit/>
          </a:bodyPr>
          <a:lstStyle/>
          <a:p>
            <a:r>
              <a:rPr lang="nl-NL" sz="4000" dirty="0">
                <a:solidFill>
                  <a:srgbClr val="00B050"/>
                </a:solidFill>
              </a:rPr>
              <a:t> </a:t>
            </a:r>
            <a:r>
              <a:rPr lang="nl-NL" sz="4000" dirty="0">
                <a:solidFill>
                  <a:srgbClr val="00B050"/>
                </a:solidFill>
                <a:effectLst/>
                <a:latin typeface="Calibri" panose="020F0502020204030204" pitchFamily="34" charset="0"/>
                <a:ea typeface="Times New Roman" panose="02020603050405020304" pitchFamily="18" charset="0"/>
              </a:rPr>
              <a:t>€ 1,77</a:t>
            </a:r>
            <a:endParaRPr lang="nl-NL" sz="4000" dirty="0">
              <a:solidFill>
                <a:srgbClr val="00B050"/>
              </a:solidFill>
            </a:endParaRPr>
          </a:p>
        </p:txBody>
      </p:sp>
    </p:spTree>
    <p:extLst>
      <p:ext uri="{BB962C8B-B14F-4D97-AF65-F5344CB8AC3E}">
        <p14:creationId xmlns:p14="http://schemas.microsoft.com/office/powerpoint/2010/main" val="2136259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4B4339-F49E-4694-88F0-DF2D6CCF5DD4}"/>
              </a:ext>
            </a:extLst>
          </p:cNvPr>
          <p:cNvSpPr>
            <a:spLocks noGrp="1"/>
          </p:cNvSpPr>
          <p:nvPr>
            <p:ph type="title"/>
          </p:nvPr>
        </p:nvSpPr>
        <p:spPr>
          <a:xfrm>
            <a:off x="838200" y="365125"/>
            <a:ext cx="10515600" cy="2936875"/>
          </a:xfrm>
        </p:spPr>
        <p:txBody>
          <a:bodyPr>
            <a:normAutofit/>
          </a:bodyPr>
          <a:lstStyle/>
          <a:p>
            <a:br>
              <a:rPr lang="nl-NL" sz="3200" dirty="0">
                <a:effectLst/>
                <a:latin typeface="Times New Roman" panose="02020603050405020304" pitchFamily="18" charset="0"/>
                <a:ea typeface="Times New Roman" panose="02020603050405020304" pitchFamily="18" charset="0"/>
              </a:rPr>
            </a:br>
            <a:endParaRPr lang="nl-NL" sz="6600" dirty="0"/>
          </a:p>
        </p:txBody>
      </p:sp>
      <p:sp>
        <p:nvSpPr>
          <p:cNvPr id="3" name="Tijdelijke aanduiding voor inhoud 2">
            <a:extLst>
              <a:ext uri="{FF2B5EF4-FFF2-40B4-BE49-F238E27FC236}">
                <a16:creationId xmlns:a16="http://schemas.microsoft.com/office/drawing/2014/main" id="{91603886-958A-4984-88EA-9376A6FAB389}"/>
              </a:ext>
            </a:extLst>
          </p:cNvPr>
          <p:cNvSpPr>
            <a:spLocks noGrp="1"/>
          </p:cNvSpPr>
          <p:nvPr>
            <p:ph idx="1"/>
          </p:nvPr>
        </p:nvSpPr>
        <p:spPr>
          <a:xfrm>
            <a:off x="838200" y="3556000"/>
            <a:ext cx="10515600" cy="2620962"/>
          </a:xfrm>
        </p:spPr>
        <p:txBody>
          <a:bodyPr>
            <a:normAutofit/>
          </a:bodyPr>
          <a:lstStyle/>
          <a:p>
            <a:pPr marL="0" indent="0">
              <a:buNone/>
            </a:pPr>
            <a:r>
              <a:rPr lang="nl-NL" sz="3200" b="1" dirty="0">
                <a:solidFill>
                  <a:srgbClr val="0070C0"/>
                </a:solidFill>
              </a:rPr>
              <a:t>Krediet 		€ 679 - €  150 = 		€ 529</a:t>
            </a:r>
          </a:p>
          <a:p>
            <a:pPr marL="0" indent="0">
              <a:buNone/>
            </a:pPr>
            <a:r>
              <a:rPr lang="nl-NL" sz="3200" b="1" dirty="0">
                <a:solidFill>
                  <a:srgbClr val="0070C0"/>
                </a:solidFill>
              </a:rPr>
              <a:t>Termijnbedragen  	12 x € 49 =		</a:t>
            </a:r>
            <a:r>
              <a:rPr lang="nl-NL" sz="3200" b="1" u="sng" dirty="0">
                <a:solidFill>
                  <a:srgbClr val="0070C0"/>
                </a:solidFill>
              </a:rPr>
              <a:t>€ 588        -</a:t>
            </a:r>
            <a:r>
              <a:rPr lang="nl-NL" sz="3200" b="1" dirty="0">
                <a:solidFill>
                  <a:srgbClr val="0070C0"/>
                </a:solidFill>
              </a:rPr>
              <a:t>	</a:t>
            </a:r>
          </a:p>
          <a:p>
            <a:pPr marL="0" indent="0">
              <a:buNone/>
            </a:pPr>
            <a:r>
              <a:rPr lang="nl-NL" sz="3200" b="1" dirty="0">
                <a:solidFill>
                  <a:srgbClr val="0070C0"/>
                </a:solidFill>
              </a:rPr>
              <a:t>Kredietkosten (rente)				</a:t>
            </a:r>
          </a:p>
        </p:txBody>
      </p:sp>
      <p:sp>
        <p:nvSpPr>
          <p:cNvPr id="5" name="Tekstvak 4">
            <a:extLst>
              <a:ext uri="{FF2B5EF4-FFF2-40B4-BE49-F238E27FC236}">
                <a16:creationId xmlns:a16="http://schemas.microsoft.com/office/drawing/2014/main" id="{A2994F16-19CD-42C1-A5E4-4F5C51D893F4}"/>
              </a:ext>
            </a:extLst>
          </p:cNvPr>
          <p:cNvSpPr txBox="1"/>
          <p:nvPr/>
        </p:nvSpPr>
        <p:spPr>
          <a:xfrm>
            <a:off x="838200" y="681038"/>
            <a:ext cx="10307320" cy="2554545"/>
          </a:xfrm>
          <a:prstGeom prst="rect">
            <a:avLst/>
          </a:prstGeom>
          <a:noFill/>
        </p:spPr>
        <p:txBody>
          <a:bodyPr wrap="square">
            <a:spAutoFit/>
          </a:bodyPr>
          <a:lstStyle/>
          <a:p>
            <a:r>
              <a:rPr lang="nl-NL" sz="3200" dirty="0"/>
              <a:t>10)	Een fiets staat in de winkel te koop voor € 679. Je kunt 	deze fiets ook op afbetaling kopen. Je doet een 	aanbetaling van € 150 en betaalt daarna 12 maanden 	lang € 49 per maand. Hoeveel betaal je dan aan 	kredietkosten?</a:t>
            </a:r>
          </a:p>
        </p:txBody>
      </p:sp>
      <p:sp>
        <p:nvSpPr>
          <p:cNvPr id="6" name="Tekstvak 5">
            <a:extLst>
              <a:ext uri="{FF2B5EF4-FFF2-40B4-BE49-F238E27FC236}">
                <a16:creationId xmlns:a16="http://schemas.microsoft.com/office/drawing/2014/main" id="{EF6544CD-631F-4921-86C4-BB34DAD4F2C6}"/>
              </a:ext>
            </a:extLst>
          </p:cNvPr>
          <p:cNvSpPr txBox="1"/>
          <p:nvPr/>
        </p:nvSpPr>
        <p:spPr>
          <a:xfrm>
            <a:off x="7132320" y="4512538"/>
            <a:ext cx="2357120" cy="707886"/>
          </a:xfrm>
          <a:prstGeom prst="rect">
            <a:avLst/>
          </a:prstGeom>
          <a:noFill/>
        </p:spPr>
        <p:txBody>
          <a:bodyPr wrap="square" rtlCol="0">
            <a:spAutoFit/>
          </a:bodyPr>
          <a:lstStyle/>
          <a:p>
            <a:r>
              <a:rPr lang="nl-NL" sz="4000" dirty="0">
                <a:solidFill>
                  <a:srgbClr val="00B050"/>
                </a:solidFill>
              </a:rPr>
              <a:t> </a:t>
            </a:r>
            <a:r>
              <a:rPr lang="nl-NL" sz="4000" dirty="0">
                <a:solidFill>
                  <a:srgbClr val="00B050"/>
                </a:solidFill>
                <a:effectLst/>
                <a:latin typeface="Calibri" panose="020F0502020204030204" pitchFamily="34" charset="0"/>
                <a:ea typeface="Times New Roman" panose="02020603050405020304" pitchFamily="18" charset="0"/>
              </a:rPr>
              <a:t>€ 59</a:t>
            </a:r>
            <a:endParaRPr lang="nl-NL" sz="4000" dirty="0">
              <a:solidFill>
                <a:srgbClr val="00B050"/>
              </a:solidFill>
            </a:endParaRPr>
          </a:p>
        </p:txBody>
      </p:sp>
    </p:spTree>
    <p:extLst>
      <p:ext uri="{BB962C8B-B14F-4D97-AF65-F5344CB8AC3E}">
        <p14:creationId xmlns:p14="http://schemas.microsoft.com/office/powerpoint/2010/main" val="1823621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4B4339-F49E-4694-88F0-DF2D6CCF5DD4}"/>
              </a:ext>
            </a:extLst>
          </p:cNvPr>
          <p:cNvSpPr>
            <a:spLocks noGrp="1"/>
          </p:cNvSpPr>
          <p:nvPr>
            <p:ph type="title"/>
          </p:nvPr>
        </p:nvSpPr>
        <p:spPr>
          <a:xfrm>
            <a:off x="838200" y="365125"/>
            <a:ext cx="10515600" cy="2936875"/>
          </a:xfrm>
        </p:spPr>
        <p:txBody>
          <a:bodyPr>
            <a:normAutofit/>
          </a:bodyPr>
          <a:lstStyle/>
          <a:p>
            <a:br>
              <a:rPr lang="nl-NL" sz="3200" dirty="0">
                <a:effectLst/>
                <a:latin typeface="Times New Roman" panose="02020603050405020304" pitchFamily="18" charset="0"/>
                <a:ea typeface="Times New Roman" panose="02020603050405020304" pitchFamily="18" charset="0"/>
              </a:rPr>
            </a:br>
            <a:endParaRPr lang="nl-NL" sz="6600" dirty="0"/>
          </a:p>
        </p:txBody>
      </p:sp>
      <p:sp>
        <p:nvSpPr>
          <p:cNvPr id="5" name="Tekstvak 4">
            <a:extLst>
              <a:ext uri="{FF2B5EF4-FFF2-40B4-BE49-F238E27FC236}">
                <a16:creationId xmlns:a16="http://schemas.microsoft.com/office/drawing/2014/main" id="{DC1FD717-66B2-480A-ABE1-C8C80CE8F500}"/>
              </a:ext>
            </a:extLst>
          </p:cNvPr>
          <p:cNvSpPr txBox="1"/>
          <p:nvPr/>
        </p:nvSpPr>
        <p:spPr>
          <a:xfrm>
            <a:off x="838200" y="910232"/>
            <a:ext cx="10378440" cy="1569660"/>
          </a:xfrm>
          <a:prstGeom prst="rect">
            <a:avLst/>
          </a:prstGeom>
          <a:noFill/>
        </p:spPr>
        <p:txBody>
          <a:bodyPr wrap="square">
            <a:spAutoFit/>
          </a:bodyPr>
          <a:lstStyle/>
          <a:p>
            <a:pPr lvl="0"/>
            <a:r>
              <a:rPr lang="nl-NL" sz="3200" dirty="0">
                <a:effectLst/>
                <a:latin typeface="Calibri" panose="020F0502020204030204" pitchFamily="34" charset="0"/>
                <a:ea typeface="Times New Roman" panose="02020603050405020304" pitchFamily="18" charset="0"/>
              </a:rPr>
              <a:t>11)	De totale import van Nederland is € 224 miljard. Het 	nationaal inkomen was in hetzelfde jaar € 380 miljard. 	Bereken de importquote</a:t>
            </a:r>
            <a:endParaRPr lang="nl-NL" sz="3200" dirty="0">
              <a:effectLst/>
              <a:latin typeface="Times New Roman" panose="02020603050405020304" pitchFamily="18" charset="0"/>
              <a:ea typeface="Times New Roman" panose="02020603050405020304" pitchFamily="18" charset="0"/>
            </a:endParaRPr>
          </a:p>
        </p:txBody>
      </p:sp>
      <p:graphicFrame>
        <p:nvGraphicFramePr>
          <p:cNvPr id="6" name="Tabel 10">
            <a:extLst>
              <a:ext uri="{FF2B5EF4-FFF2-40B4-BE49-F238E27FC236}">
                <a16:creationId xmlns:a16="http://schemas.microsoft.com/office/drawing/2014/main" id="{7A188E8A-62EF-4F3E-9602-6FC15D7E3688}"/>
              </a:ext>
            </a:extLst>
          </p:cNvPr>
          <p:cNvGraphicFramePr>
            <a:graphicFrameLocks/>
          </p:cNvGraphicFramePr>
          <p:nvPr>
            <p:extLst>
              <p:ext uri="{D42A27DB-BD31-4B8C-83A1-F6EECF244321}">
                <p14:modId xmlns:p14="http://schemas.microsoft.com/office/powerpoint/2010/main" val="2326176134"/>
              </p:ext>
            </p:extLst>
          </p:nvPr>
        </p:nvGraphicFramePr>
        <p:xfrm>
          <a:off x="1153160" y="3429000"/>
          <a:ext cx="6304280" cy="1158240"/>
        </p:xfrm>
        <a:graphic>
          <a:graphicData uri="http://schemas.openxmlformats.org/drawingml/2006/table">
            <a:tbl>
              <a:tblPr firstRow="1" bandRow="1">
                <a:tableStyleId>{5C22544A-7EE6-4342-B048-85BDC9FD1C3A}</a:tableStyleId>
              </a:tblPr>
              <a:tblGrid>
                <a:gridCol w="1576070">
                  <a:extLst>
                    <a:ext uri="{9D8B030D-6E8A-4147-A177-3AD203B41FA5}">
                      <a16:colId xmlns:a16="http://schemas.microsoft.com/office/drawing/2014/main" val="1890874689"/>
                    </a:ext>
                  </a:extLst>
                </a:gridCol>
                <a:gridCol w="833337">
                  <a:extLst>
                    <a:ext uri="{9D8B030D-6E8A-4147-A177-3AD203B41FA5}">
                      <a16:colId xmlns:a16="http://schemas.microsoft.com/office/drawing/2014/main" val="1530174292"/>
                    </a:ext>
                  </a:extLst>
                </a:gridCol>
                <a:gridCol w="2318803">
                  <a:extLst>
                    <a:ext uri="{9D8B030D-6E8A-4147-A177-3AD203B41FA5}">
                      <a16:colId xmlns:a16="http://schemas.microsoft.com/office/drawing/2014/main" val="3275625093"/>
                    </a:ext>
                  </a:extLst>
                </a:gridCol>
                <a:gridCol w="1576070">
                  <a:extLst>
                    <a:ext uri="{9D8B030D-6E8A-4147-A177-3AD203B41FA5}">
                      <a16:colId xmlns:a16="http://schemas.microsoft.com/office/drawing/2014/main" val="22049312"/>
                    </a:ext>
                  </a:extLst>
                </a:gridCol>
              </a:tblGrid>
              <a:tr h="370840">
                <a:tc>
                  <a:txBody>
                    <a:bodyPr/>
                    <a:lstStyle/>
                    <a:p>
                      <a:pPr algn="ctr"/>
                      <a:r>
                        <a:rPr lang="nl-NL" sz="3200" b="1" dirty="0">
                          <a:solidFill>
                            <a:srgbClr val="0070C0"/>
                          </a:solidFill>
                        </a:rPr>
                        <a:t> € 380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lang="nl-NL" sz="3200" b="1" dirty="0">
                          <a:solidFill>
                            <a:srgbClr val="0070C0"/>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3200" b="1" dirty="0">
                          <a:solidFill>
                            <a:srgbClr val="0070C0"/>
                          </a:solidFill>
                        </a:rPr>
                        <a:t> € 224</a:t>
                      </a: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103879125"/>
                  </a:ext>
                </a:extLst>
              </a:tr>
              <a:tr h="370840">
                <a:tc>
                  <a:txBody>
                    <a:bodyPr/>
                    <a:lstStyle/>
                    <a:p>
                      <a:pPr algn="ctr"/>
                      <a:r>
                        <a:rPr lang="nl-NL" sz="3200" b="1" dirty="0">
                          <a:solidFill>
                            <a:srgbClr val="0070C0"/>
                          </a:solidFill>
                        </a:rPr>
                        <a:t>100%</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292244876"/>
                  </a:ext>
                </a:extLst>
              </a:tr>
            </a:tbl>
          </a:graphicData>
        </a:graphic>
      </p:graphicFrame>
      <p:sp>
        <p:nvSpPr>
          <p:cNvPr id="8" name="Tekstvak 7">
            <a:extLst>
              <a:ext uri="{FF2B5EF4-FFF2-40B4-BE49-F238E27FC236}">
                <a16:creationId xmlns:a16="http://schemas.microsoft.com/office/drawing/2014/main" id="{15C27DA6-DCBB-44D0-8B24-D885AAB26954}"/>
              </a:ext>
            </a:extLst>
          </p:cNvPr>
          <p:cNvSpPr txBox="1"/>
          <p:nvPr/>
        </p:nvSpPr>
        <p:spPr>
          <a:xfrm>
            <a:off x="2438400" y="5151120"/>
            <a:ext cx="9113520" cy="707886"/>
          </a:xfrm>
          <a:prstGeom prst="rect">
            <a:avLst/>
          </a:prstGeom>
          <a:noFill/>
        </p:spPr>
        <p:txBody>
          <a:bodyPr wrap="square" rtlCol="0">
            <a:spAutoFit/>
          </a:bodyPr>
          <a:lstStyle/>
          <a:p>
            <a:r>
              <a:rPr lang="nl-NL" sz="4000" dirty="0">
                <a:solidFill>
                  <a:srgbClr val="00B050"/>
                </a:solidFill>
              </a:rPr>
              <a:t> </a:t>
            </a:r>
            <a:r>
              <a:rPr lang="nl-NL" sz="4000" dirty="0">
                <a:solidFill>
                  <a:srgbClr val="00B050"/>
                </a:solidFill>
                <a:effectLst/>
                <a:latin typeface="Calibri" panose="020F0502020204030204" pitchFamily="34" charset="0"/>
                <a:ea typeface="Times New Roman" panose="02020603050405020304" pitchFamily="18" charset="0"/>
              </a:rPr>
              <a:t>De importquote is 58,9</a:t>
            </a:r>
            <a:endParaRPr lang="nl-NL" sz="4000" dirty="0">
              <a:solidFill>
                <a:srgbClr val="00B050"/>
              </a:solidFill>
            </a:endParaRPr>
          </a:p>
        </p:txBody>
      </p:sp>
    </p:spTree>
    <p:extLst>
      <p:ext uri="{BB962C8B-B14F-4D97-AF65-F5344CB8AC3E}">
        <p14:creationId xmlns:p14="http://schemas.microsoft.com/office/powerpoint/2010/main" val="267386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4B4339-F49E-4694-88F0-DF2D6CCF5DD4}"/>
              </a:ext>
            </a:extLst>
          </p:cNvPr>
          <p:cNvSpPr>
            <a:spLocks noGrp="1"/>
          </p:cNvSpPr>
          <p:nvPr>
            <p:ph type="title"/>
          </p:nvPr>
        </p:nvSpPr>
        <p:spPr>
          <a:xfrm>
            <a:off x="838200" y="365125"/>
            <a:ext cx="6710680" cy="4247515"/>
          </a:xfrm>
        </p:spPr>
        <p:txBody>
          <a:bodyPr>
            <a:normAutofit/>
          </a:bodyPr>
          <a:lstStyle/>
          <a:p>
            <a:pPr lvl="0"/>
            <a:r>
              <a:rPr lang="nl-NL" sz="3200" dirty="0">
                <a:effectLst/>
                <a:latin typeface="Calibri" panose="020F0502020204030204" pitchFamily="34" charset="0"/>
                <a:ea typeface="Times New Roman" panose="02020603050405020304" pitchFamily="18" charset="0"/>
              </a:rPr>
              <a:t>12)	Dries wil in Japan zijn klompen 	verkopen. De klompen moeten 	minimaal € 35 opbrengen. 	Welke 	prijs in Yen moet Dries vragen 	voor zijn klompen? Rond de 	prijs naar boven af op tientallen 	Yen.</a:t>
            </a:r>
            <a:endParaRPr lang="nl-NL" sz="3200" dirty="0">
              <a:effectLst/>
              <a:latin typeface="Times New Roman" panose="02020603050405020304" pitchFamily="18" charset="0"/>
              <a:ea typeface="Times New Roman" panose="02020603050405020304" pitchFamily="18" charset="0"/>
            </a:endParaRPr>
          </a:p>
        </p:txBody>
      </p:sp>
      <p:pic>
        <p:nvPicPr>
          <p:cNvPr id="5" name="Afbeelding 4">
            <a:extLst>
              <a:ext uri="{FF2B5EF4-FFF2-40B4-BE49-F238E27FC236}">
                <a16:creationId xmlns:a16="http://schemas.microsoft.com/office/drawing/2014/main" id="{68E06CCE-6493-4C90-A2F6-63FA05ED6DFC}"/>
              </a:ext>
            </a:extLst>
          </p:cNvPr>
          <p:cNvPicPr>
            <a:picLocks noChangeAspect="1"/>
          </p:cNvPicPr>
          <p:nvPr/>
        </p:nvPicPr>
        <p:blipFill>
          <a:blip r:embed="rId2"/>
          <a:stretch>
            <a:fillRect/>
          </a:stretch>
        </p:blipFill>
        <p:spPr>
          <a:xfrm>
            <a:off x="7696660" y="948865"/>
            <a:ext cx="4134427" cy="1467055"/>
          </a:xfrm>
          <a:prstGeom prst="rect">
            <a:avLst/>
          </a:prstGeom>
        </p:spPr>
      </p:pic>
      <p:graphicFrame>
        <p:nvGraphicFramePr>
          <p:cNvPr id="6" name="Tabel 10">
            <a:extLst>
              <a:ext uri="{FF2B5EF4-FFF2-40B4-BE49-F238E27FC236}">
                <a16:creationId xmlns:a16="http://schemas.microsoft.com/office/drawing/2014/main" id="{AD1EC49B-921A-482A-9DC2-4AF2D5D4887F}"/>
              </a:ext>
            </a:extLst>
          </p:cNvPr>
          <p:cNvGraphicFramePr>
            <a:graphicFrameLocks/>
          </p:cNvGraphicFramePr>
          <p:nvPr>
            <p:extLst>
              <p:ext uri="{D42A27DB-BD31-4B8C-83A1-F6EECF244321}">
                <p14:modId xmlns:p14="http://schemas.microsoft.com/office/powerpoint/2010/main" val="2790880924"/>
              </p:ext>
            </p:extLst>
          </p:nvPr>
        </p:nvGraphicFramePr>
        <p:xfrm>
          <a:off x="2524873" y="4262120"/>
          <a:ext cx="7239000" cy="1158240"/>
        </p:xfrm>
        <a:graphic>
          <a:graphicData uri="http://schemas.openxmlformats.org/drawingml/2006/table">
            <a:tbl>
              <a:tblPr firstRow="1" bandRow="1">
                <a:tableStyleId>{5C22544A-7EE6-4342-B048-85BDC9FD1C3A}</a:tableStyleId>
              </a:tblPr>
              <a:tblGrid>
                <a:gridCol w="1809750">
                  <a:extLst>
                    <a:ext uri="{9D8B030D-6E8A-4147-A177-3AD203B41FA5}">
                      <a16:colId xmlns:a16="http://schemas.microsoft.com/office/drawing/2014/main" val="1890874689"/>
                    </a:ext>
                  </a:extLst>
                </a:gridCol>
                <a:gridCol w="956894">
                  <a:extLst>
                    <a:ext uri="{9D8B030D-6E8A-4147-A177-3AD203B41FA5}">
                      <a16:colId xmlns:a16="http://schemas.microsoft.com/office/drawing/2014/main" val="1530174292"/>
                    </a:ext>
                  </a:extLst>
                </a:gridCol>
                <a:gridCol w="2662606">
                  <a:extLst>
                    <a:ext uri="{9D8B030D-6E8A-4147-A177-3AD203B41FA5}">
                      <a16:colId xmlns:a16="http://schemas.microsoft.com/office/drawing/2014/main" val="3275625093"/>
                    </a:ext>
                  </a:extLst>
                </a:gridCol>
                <a:gridCol w="1809750">
                  <a:extLst>
                    <a:ext uri="{9D8B030D-6E8A-4147-A177-3AD203B41FA5}">
                      <a16:colId xmlns:a16="http://schemas.microsoft.com/office/drawing/2014/main" val="22049312"/>
                    </a:ext>
                  </a:extLst>
                </a:gridCol>
              </a:tblGrid>
              <a:tr h="370840">
                <a:tc>
                  <a:txBody>
                    <a:bodyPr/>
                    <a:lstStyle/>
                    <a:p>
                      <a:pPr algn="ctr"/>
                      <a:r>
                        <a:rPr lang="nl-NL" sz="3200" b="1" dirty="0">
                          <a:solidFill>
                            <a:srgbClr val="0070C0"/>
                          </a:solidFill>
                        </a:rPr>
                        <a:t> € 1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lang="nl-NL" sz="3200" b="1" dirty="0">
                          <a:solidFill>
                            <a:srgbClr val="0070C0"/>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3200" b="1" dirty="0">
                          <a:solidFill>
                            <a:srgbClr val="0070C0"/>
                          </a:solidFill>
                        </a:rPr>
                        <a:t> € 35</a:t>
                      </a: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103879125"/>
                  </a:ext>
                </a:extLst>
              </a:tr>
              <a:tr h="370840">
                <a:tc>
                  <a:txBody>
                    <a:bodyPr/>
                    <a:lstStyle/>
                    <a:p>
                      <a:pPr algn="ctr"/>
                      <a:r>
                        <a:rPr lang="nl-NL" sz="3200" b="1" dirty="0">
                          <a:solidFill>
                            <a:srgbClr val="0070C0"/>
                          </a:solidFill>
                        </a:rPr>
                        <a:t>Y 149,25</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292244876"/>
                  </a:ext>
                </a:extLst>
              </a:tr>
            </a:tbl>
          </a:graphicData>
        </a:graphic>
      </p:graphicFrame>
      <p:sp>
        <p:nvSpPr>
          <p:cNvPr id="7" name="Tekstvak 6">
            <a:extLst>
              <a:ext uri="{FF2B5EF4-FFF2-40B4-BE49-F238E27FC236}">
                <a16:creationId xmlns:a16="http://schemas.microsoft.com/office/drawing/2014/main" id="{67880C01-E2E0-4EC9-A74B-E464E79D28B7}"/>
              </a:ext>
            </a:extLst>
          </p:cNvPr>
          <p:cNvSpPr txBox="1"/>
          <p:nvPr/>
        </p:nvSpPr>
        <p:spPr>
          <a:xfrm>
            <a:off x="2448560" y="5523449"/>
            <a:ext cx="9113520" cy="707886"/>
          </a:xfrm>
          <a:prstGeom prst="rect">
            <a:avLst/>
          </a:prstGeom>
          <a:noFill/>
        </p:spPr>
        <p:txBody>
          <a:bodyPr wrap="square" rtlCol="0">
            <a:spAutoFit/>
          </a:bodyPr>
          <a:lstStyle/>
          <a:p>
            <a:r>
              <a:rPr lang="nl-NL" sz="4000" dirty="0">
                <a:solidFill>
                  <a:srgbClr val="00B050"/>
                </a:solidFill>
              </a:rPr>
              <a:t> </a:t>
            </a:r>
            <a:r>
              <a:rPr lang="nl-NL" sz="4000" dirty="0">
                <a:solidFill>
                  <a:srgbClr val="00B050"/>
                </a:solidFill>
                <a:effectLst/>
                <a:latin typeface="Calibri" panose="020F0502020204030204" pitchFamily="34" charset="0"/>
                <a:ea typeface="Times New Roman" panose="02020603050405020304" pitchFamily="18" charset="0"/>
              </a:rPr>
              <a:t>Dries vraagt  afgerond 5.230 yen</a:t>
            </a:r>
            <a:endParaRPr lang="nl-NL" sz="4000" dirty="0">
              <a:solidFill>
                <a:srgbClr val="00B050"/>
              </a:solidFill>
            </a:endParaRPr>
          </a:p>
        </p:txBody>
      </p:sp>
    </p:spTree>
    <p:extLst>
      <p:ext uri="{BB962C8B-B14F-4D97-AF65-F5344CB8AC3E}">
        <p14:creationId xmlns:p14="http://schemas.microsoft.com/office/powerpoint/2010/main" val="4219087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4B4339-F49E-4694-88F0-DF2D6CCF5DD4}"/>
              </a:ext>
            </a:extLst>
          </p:cNvPr>
          <p:cNvSpPr>
            <a:spLocks noGrp="1"/>
          </p:cNvSpPr>
          <p:nvPr>
            <p:ph type="title"/>
          </p:nvPr>
        </p:nvSpPr>
        <p:spPr>
          <a:xfrm>
            <a:off x="838200" y="365125"/>
            <a:ext cx="10515600" cy="2936875"/>
          </a:xfrm>
        </p:spPr>
        <p:txBody>
          <a:bodyPr>
            <a:normAutofit/>
          </a:bodyPr>
          <a:lstStyle/>
          <a:p>
            <a:br>
              <a:rPr lang="nl-NL" sz="3200" dirty="0">
                <a:effectLst/>
                <a:latin typeface="Times New Roman" panose="02020603050405020304" pitchFamily="18" charset="0"/>
                <a:ea typeface="Times New Roman" panose="02020603050405020304" pitchFamily="18" charset="0"/>
              </a:rPr>
            </a:br>
            <a:endParaRPr lang="nl-NL" sz="6600" dirty="0"/>
          </a:p>
        </p:txBody>
      </p:sp>
      <p:sp>
        <p:nvSpPr>
          <p:cNvPr id="5" name="Tekstvak 4">
            <a:extLst>
              <a:ext uri="{FF2B5EF4-FFF2-40B4-BE49-F238E27FC236}">
                <a16:creationId xmlns:a16="http://schemas.microsoft.com/office/drawing/2014/main" id="{F6E2E030-7A6D-4B50-8C45-C11C2931E0E7}"/>
              </a:ext>
            </a:extLst>
          </p:cNvPr>
          <p:cNvSpPr txBox="1"/>
          <p:nvPr/>
        </p:nvSpPr>
        <p:spPr>
          <a:xfrm>
            <a:off x="838200" y="910232"/>
            <a:ext cx="6381173" cy="2554545"/>
          </a:xfrm>
          <a:prstGeom prst="rect">
            <a:avLst/>
          </a:prstGeom>
          <a:noFill/>
        </p:spPr>
        <p:txBody>
          <a:bodyPr wrap="square">
            <a:spAutoFit/>
          </a:bodyPr>
          <a:lstStyle/>
          <a:p>
            <a:pPr lvl="0"/>
            <a:r>
              <a:rPr lang="nl-NL" sz="3200" dirty="0">
                <a:effectLst/>
                <a:latin typeface="Calibri" panose="020F0502020204030204" pitchFamily="34" charset="0"/>
                <a:ea typeface="Times New Roman" panose="02020603050405020304" pitchFamily="18" charset="0"/>
              </a:rPr>
              <a:t>13)	Je wil graag naar Amerika. Je 	koopt daarom alvast $ 85. De 	bank berekent € 6 provisie. 	Hoeveel moet je aan de bank 	betalen?</a:t>
            </a:r>
            <a:endParaRPr lang="nl-NL" sz="3200" dirty="0">
              <a:effectLst/>
              <a:latin typeface="Times New Roman" panose="02020603050405020304" pitchFamily="18" charset="0"/>
              <a:ea typeface="Times New Roman" panose="02020603050405020304" pitchFamily="18" charset="0"/>
            </a:endParaRPr>
          </a:p>
        </p:txBody>
      </p:sp>
      <p:pic>
        <p:nvPicPr>
          <p:cNvPr id="6" name="Afbeelding 5">
            <a:extLst>
              <a:ext uri="{FF2B5EF4-FFF2-40B4-BE49-F238E27FC236}">
                <a16:creationId xmlns:a16="http://schemas.microsoft.com/office/drawing/2014/main" id="{642AB5E2-E900-4C26-9B22-2854DEC90B11}"/>
              </a:ext>
            </a:extLst>
          </p:cNvPr>
          <p:cNvPicPr>
            <a:picLocks noChangeAspect="1"/>
          </p:cNvPicPr>
          <p:nvPr/>
        </p:nvPicPr>
        <p:blipFill>
          <a:blip r:embed="rId2"/>
          <a:stretch>
            <a:fillRect/>
          </a:stretch>
        </p:blipFill>
        <p:spPr>
          <a:xfrm>
            <a:off x="7696660" y="948865"/>
            <a:ext cx="4134427" cy="1467055"/>
          </a:xfrm>
          <a:prstGeom prst="rect">
            <a:avLst/>
          </a:prstGeom>
        </p:spPr>
      </p:pic>
      <p:graphicFrame>
        <p:nvGraphicFramePr>
          <p:cNvPr id="7" name="Tabel 10">
            <a:extLst>
              <a:ext uri="{FF2B5EF4-FFF2-40B4-BE49-F238E27FC236}">
                <a16:creationId xmlns:a16="http://schemas.microsoft.com/office/drawing/2014/main" id="{93005595-3B80-4DD8-BC48-82AD9095D1F1}"/>
              </a:ext>
            </a:extLst>
          </p:cNvPr>
          <p:cNvGraphicFramePr>
            <a:graphicFrameLocks/>
          </p:cNvGraphicFramePr>
          <p:nvPr>
            <p:extLst>
              <p:ext uri="{D42A27DB-BD31-4B8C-83A1-F6EECF244321}">
                <p14:modId xmlns:p14="http://schemas.microsoft.com/office/powerpoint/2010/main" val="3486095758"/>
              </p:ext>
            </p:extLst>
          </p:nvPr>
        </p:nvGraphicFramePr>
        <p:xfrm>
          <a:off x="1153160" y="3429000"/>
          <a:ext cx="6304280" cy="1158240"/>
        </p:xfrm>
        <a:graphic>
          <a:graphicData uri="http://schemas.openxmlformats.org/drawingml/2006/table">
            <a:tbl>
              <a:tblPr firstRow="1" bandRow="1">
                <a:tableStyleId>{5C22544A-7EE6-4342-B048-85BDC9FD1C3A}</a:tableStyleId>
              </a:tblPr>
              <a:tblGrid>
                <a:gridCol w="1576070">
                  <a:extLst>
                    <a:ext uri="{9D8B030D-6E8A-4147-A177-3AD203B41FA5}">
                      <a16:colId xmlns:a16="http://schemas.microsoft.com/office/drawing/2014/main" val="1890874689"/>
                    </a:ext>
                  </a:extLst>
                </a:gridCol>
                <a:gridCol w="833337">
                  <a:extLst>
                    <a:ext uri="{9D8B030D-6E8A-4147-A177-3AD203B41FA5}">
                      <a16:colId xmlns:a16="http://schemas.microsoft.com/office/drawing/2014/main" val="1530174292"/>
                    </a:ext>
                  </a:extLst>
                </a:gridCol>
                <a:gridCol w="2318803">
                  <a:extLst>
                    <a:ext uri="{9D8B030D-6E8A-4147-A177-3AD203B41FA5}">
                      <a16:colId xmlns:a16="http://schemas.microsoft.com/office/drawing/2014/main" val="3275625093"/>
                    </a:ext>
                  </a:extLst>
                </a:gridCol>
                <a:gridCol w="1576070">
                  <a:extLst>
                    <a:ext uri="{9D8B030D-6E8A-4147-A177-3AD203B41FA5}">
                      <a16:colId xmlns:a16="http://schemas.microsoft.com/office/drawing/2014/main" val="22049312"/>
                    </a:ext>
                  </a:extLst>
                </a:gridCol>
              </a:tblGrid>
              <a:tr h="370840">
                <a:tc>
                  <a:txBody>
                    <a:bodyPr/>
                    <a:lstStyle/>
                    <a:p>
                      <a:pPr algn="ctr"/>
                      <a:r>
                        <a:rPr lang="nl-NL" sz="3200" b="1" dirty="0">
                          <a:solidFill>
                            <a:srgbClr val="0070C0"/>
                          </a:solidFill>
                        </a:rPr>
                        <a:t> € 1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lang="nl-NL" sz="3200" b="1" dirty="0">
                          <a:solidFill>
                            <a:srgbClr val="0070C0"/>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3200" b="1" dirty="0">
                          <a:solidFill>
                            <a:srgbClr val="0070C0"/>
                          </a:solidFill>
                        </a:rPr>
                        <a:t> </a:t>
                      </a: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103879125"/>
                  </a:ext>
                </a:extLst>
              </a:tr>
              <a:tr h="370840">
                <a:tc>
                  <a:txBody>
                    <a:bodyPr/>
                    <a:lstStyle/>
                    <a:p>
                      <a:pPr algn="ctr"/>
                      <a:r>
                        <a:rPr lang="nl-NL" sz="3200" b="1" dirty="0">
                          <a:solidFill>
                            <a:srgbClr val="0070C0"/>
                          </a:solidFill>
                        </a:rPr>
                        <a:t>$ 1,23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3200" b="1" dirty="0">
                          <a:solidFill>
                            <a:srgbClr val="0070C0"/>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lang="nl-NL" sz="3200" b="1" dirty="0">
                          <a:solidFill>
                            <a:srgbClr val="0070C0"/>
                          </a:solidFill>
                        </a:rPr>
                        <a:t>$ 85</a:t>
                      </a: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292244876"/>
                  </a:ext>
                </a:extLst>
              </a:tr>
            </a:tbl>
          </a:graphicData>
        </a:graphic>
      </p:graphicFrame>
      <p:sp>
        <p:nvSpPr>
          <p:cNvPr id="8" name="Tekstvak 7">
            <a:extLst>
              <a:ext uri="{FF2B5EF4-FFF2-40B4-BE49-F238E27FC236}">
                <a16:creationId xmlns:a16="http://schemas.microsoft.com/office/drawing/2014/main" id="{4DF540EE-1337-429B-9FC6-15B69F6894D2}"/>
              </a:ext>
            </a:extLst>
          </p:cNvPr>
          <p:cNvSpPr txBox="1"/>
          <p:nvPr/>
        </p:nvSpPr>
        <p:spPr>
          <a:xfrm>
            <a:off x="7889124" y="3210560"/>
            <a:ext cx="2468880" cy="646331"/>
          </a:xfrm>
          <a:prstGeom prst="rect">
            <a:avLst/>
          </a:prstGeom>
          <a:noFill/>
        </p:spPr>
        <p:txBody>
          <a:bodyPr wrap="square" rtlCol="0">
            <a:spAutoFit/>
          </a:bodyPr>
          <a:lstStyle/>
          <a:p>
            <a:r>
              <a:rPr lang="nl-NL" sz="3600" b="1" dirty="0">
                <a:solidFill>
                  <a:srgbClr val="0070C0"/>
                </a:solidFill>
              </a:rPr>
              <a:t>+ € 6 =</a:t>
            </a:r>
          </a:p>
        </p:txBody>
      </p:sp>
      <p:sp>
        <p:nvSpPr>
          <p:cNvPr id="9" name="Tekstvak 8">
            <a:extLst>
              <a:ext uri="{FF2B5EF4-FFF2-40B4-BE49-F238E27FC236}">
                <a16:creationId xmlns:a16="http://schemas.microsoft.com/office/drawing/2014/main" id="{BAC3D2FF-03CE-4C9E-9ECB-516BFECD585D}"/>
              </a:ext>
            </a:extLst>
          </p:cNvPr>
          <p:cNvSpPr txBox="1"/>
          <p:nvPr/>
        </p:nvSpPr>
        <p:spPr>
          <a:xfrm>
            <a:off x="9385242" y="3177854"/>
            <a:ext cx="2184400" cy="707886"/>
          </a:xfrm>
          <a:prstGeom prst="rect">
            <a:avLst/>
          </a:prstGeom>
          <a:noFill/>
        </p:spPr>
        <p:txBody>
          <a:bodyPr wrap="square" rtlCol="0">
            <a:spAutoFit/>
          </a:bodyPr>
          <a:lstStyle/>
          <a:p>
            <a:r>
              <a:rPr lang="nl-NL" sz="4000" dirty="0">
                <a:solidFill>
                  <a:srgbClr val="00B050"/>
                </a:solidFill>
              </a:rPr>
              <a:t> </a:t>
            </a:r>
            <a:r>
              <a:rPr lang="nl-NL" sz="4000" dirty="0">
                <a:solidFill>
                  <a:srgbClr val="00B050"/>
                </a:solidFill>
                <a:effectLst/>
                <a:latin typeface="Calibri" panose="020F0502020204030204" pitchFamily="34" charset="0"/>
                <a:ea typeface="Times New Roman" panose="02020603050405020304" pitchFamily="18" charset="0"/>
              </a:rPr>
              <a:t>€75,11</a:t>
            </a:r>
            <a:endParaRPr lang="nl-NL" sz="4000" dirty="0">
              <a:solidFill>
                <a:srgbClr val="00B050"/>
              </a:solidFill>
            </a:endParaRPr>
          </a:p>
        </p:txBody>
      </p:sp>
    </p:spTree>
    <p:extLst>
      <p:ext uri="{BB962C8B-B14F-4D97-AF65-F5344CB8AC3E}">
        <p14:creationId xmlns:p14="http://schemas.microsoft.com/office/powerpoint/2010/main" val="1987368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4B4339-F49E-4694-88F0-DF2D6CCF5DD4}"/>
              </a:ext>
            </a:extLst>
          </p:cNvPr>
          <p:cNvSpPr>
            <a:spLocks noGrp="1"/>
          </p:cNvSpPr>
          <p:nvPr>
            <p:ph type="title"/>
          </p:nvPr>
        </p:nvSpPr>
        <p:spPr>
          <a:xfrm>
            <a:off x="838200" y="365125"/>
            <a:ext cx="10515600" cy="2936875"/>
          </a:xfrm>
        </p:spPr>
        <p:txBody>
          <a:bodyPr>
            <a:normAutofit/>
          </a:bodyPr>
          <a:lstStyle/>
          <a:p>
            <a:br>
              <a:rPr lang="nl-NL" sz="3200" dirty="0">
                <a:effectLst/>
                <a:latin typeface="Times New Roman" panose="02020603050405020304" pitchFamily="18" charset="0"/>
                <a:ea typeface="Times New Roman" panose="02020603050405020304" pitchFamily="18" charset="0"/>
              </a:rPr>
            </a:br>
            <a:endParaRPr lang="nl-NL" sz="6600" dirty="0"/>
          </a:p>
        </p:txBody>
      </p:sp>
      <p:sp>
        <p:nvSpPr>
          <p:cNvPr id="5" name="Tekstvak 4">
            <a:extLst>
              <a:ext uri="{FF2B5EF4-FFF2-40B4-BE49-F238E27FC236}">
                <a16:creationId xmlns:a16="http://schemas.microsoft.com/office/drawing/2014/main" id="{2397F219-1D35-4A11-A423-7F6AC205DC7D}"/>
              </a:ext>
            </a:extLst>
          </p:cNvPr>
          <p:cNvSpPr txBox="1"/>
          <p:nvPr/>
        </p:nvSpPr>
        <p:spPr>
          <a:xfrm>
            <a:off x="838200" y="910232"/>
            <a:ext cx="6381173" cy="2062103"/>
          </a:xfrm>
          <a:prstGeom prst="rect">
            <a:avLst/>
          </a:prstGeom>
          <a:noFill/>
        </p:spPr>
        <p:txBody>
          <a:bodyPr wrap="square">
            <a:spAutoFit/>
          </a:bodyPr>
          <a:lstStyle/>
          <a:p>
            <a:pPr lvl="0"/>
            <a:r>
              <a:rPr lang="nl-NL" sz="3200" dirty="0">
                <a:effectLst/>
                <a:latin typeface="Calibri" panose="020F0502020204030204" pitchFamily="34" charset="0"/>
                <a:ea typeface="Times New Roman" panose="02020603050405020304" pitchFamily="18" charset="0"/>
              </a:rPr>
              <a:t>14)	Bij thuiskomst heb je nog $ 24 	over. Deze wissel je in. Hoeveel 	krijg je terug als je ook rekening 	houdt met € 6 provisie?</a:t>
            </a:r>
            <a:endParaRPr lang="nl-NL" sz="3200" dirty="0">
              <a:effectLst/>
              <a:latin typeface="Times New Roman" panose="02020603050405020304" pitchFamily="18" charset="0"/>
              <a:ea typeface="Times New Roman" panose="02020603050405020304" pitchFamily="18" charset="0"/>
            </a:endParaRPr>
          </a:p>
        </p:txBody>
      </p:sp>
      <p:pic>
        <p:nvPicPr>
          <p:cNvPr id="6" name="Afbeelding 5">
            <a:extLst>
              <a:ext uri="{FF2B5EF4-FFF2-40B4-BE49-F238E27FC236}">
                <a16:creationId xmlns:a16="http://schemas.microsoft.com/office/drawing/2014/main" id="{0DCB253A-6F1A-4CE0-8AC5-1DF110BD8897}"/>
              </a:ext>
            </a:extLst>
          </p:cNvPr>
          <p:cNvPicPr>
            <a:picLocks noChangeAspect="1"/>
          </p:cNvPicPr>
          <p:nvPr/>
        </p:nvPicPr>
        <p:blipFill>
          <a:blip r:embed="rId2"/>
          <a:stretch>
            <a:fillRect/>
          </a:stretch>
        </p:blipFill>
        <p:spPr>
          <a:xfrm>
            <a:off x="7696660" y="948865"/>
            <a:ext cx="4134427" cy="1467055"/>
          </a:xfrm>
          <a:prstGeom prst="rect">
            <a:avLst/>
          </a:prstGeom>
        </p:spPr>
      </p:pic>
      <p:graphicFrame>
        <p:nvGraphicFramePr>
          <p:cNvPr id="7" name="Tabel 10">
            <a:extLst>
              <a:ext uri="{FF2B5EF4-FFF2-40B4-BE49-F238E27FC236}">
                <a16:creationId xmlns:a16="http://schemas.microsoft.com/office/drawing/2014/main" id="{466A7367-E53B-455D-AEBA-87F6E235D933}"/>
              </a:ext>
            </a:extLst>
          </p:cNvPr>
          <p:cNvGraphicFramePr>
            <a:graphicFrameLocks/>
          </p:cNvGraphicFramePr>
          <p:nvPr>
            <p:extLst>
              <p:ext uri="{D42A27DB-BD31-4B8C-83A1-F6EECF244321}">
                <p14:modId xmlns:p14="http://schemas.microsoft.com/office/powerpoint/2010/main" val="2059884527"/>
              </p:ext>
            </p:extLst>
          </p:nvPr>
        </p:nvGraphicFramePr>
        <p:xfrm>
          <a:off x="1153160" y="3429000"/>
          <a:ext cx="6304280" cy="1158240"/>
        </p:xfrm>
        <a:graphic>
          <a:graphicData uri="http://schemas.openxmlformats.org/drawingml/2006/table">
            <a:tbl>
              <a:tblPr firstRow="1" bandRow="1">
                <a:tableStyleId>{5C22544A-7EE6-4342-B048-85BDC9FD1C3A}</a:tableStyleId>
              </a:tblPr>
              <a:tblGrid>
                <a:gridCol w="1576070">
                  <a:extLst>
                    <a:ext uri="{9D8B030D-6E8A-4147-A177-3AD203B41FA5}">
                      <a16:colId xmlns:a16="http://schemas.microsoft.com/office/drawing/2014/main" val="1890874689"/>
                    </a:ext>
                  </a:extLst>
                </a:gridCol>
                <a:gridCol w="833337">
                  <a:extLst>
                    <a:ext uri="{9D8B030D-6E8A-4147-A177-3AD203B41FA5}">
                      <a16:colId xmlns:a16="http://schemas.microsoft.com/office/drawing/2014/main" val="1530174292"/>
                    </a:ext>
                  </a:extLst>
                </a:gridCol>
                <a:gridCol w="2318803">
                  <a:extLst>
                    <a:ext uri="{9D8B030D-6E8A-4147-A177-3AD203B41FA5}">
                      <a16:colId xmlns:a16="http://schemas.microsoft.com/office/drawing/2014/main" val="3275625093"/>
                    </a:ext>
                  </a:extLst>
                </a:gridCol>
                <a:gridCol w="1576070">
                  <a:extLst>
                    <a:ext uri="{9D8B030D-6E8A-4147-A177-3AD203B41FA5}">
                      <a16:colId xmlns:a16="http://schemas.microsoft.com/office/drawing/2014/main" val="22049312"/>
                    </a:ext>
                  </a:extLst>
                </a:gridCol>
              </a:tblGrid>
              <a:tr h="370840">
                <a:tc>
                  <a:txBody>
                    <a:bodyPr/>
                    <a:lstStyle/>
                    <a:p>
                      <a:pPr algn="ctr"/>
                      <a:r>
                        <a:rPr lang="nl-NL" sz="3200" b="1" dirty="0">
                          <a:solidFill>
                            <a:srgbClr val="0070C0"/>
                          </a:solidFill>
                        </a:rPr>
                        <a:t> € 1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lang="nl-NL" sz="3200" b="1" dirty="0">
                          <a:solidFill>
                            <a:srgbClr val="0070C0"/>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3200" b="1" dirty="0">
                          <a:solidFill>
                            <a:srgbClr val="0070C0"/>
                          </a:solidFill>
                        </a:rPr>
                        <a:t> </a:t>
                      </a: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103879125"/>
                  </a:ext>
                </a:extLst>
              </a:tr>
              <a:tr h="370840">
                <a:tc>
                  <a:txBody>
                    <a:bodyPr/>
                    <a:lstStyle/>
                    <a:p>
                      <a:pPr algn="ctr"/>
                      <a:r>
                        <a:rPr lang="nl-NL" sz="3200" b="1" dirty="0">
                          <a:solidFill>
                            <a:srgbClr val="0070C0"/>
                          </a:solidFill>
                        </a:rPr>
                        <a:t>$ 1,33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3200" b="1" dirty="0">
                          <a:solidFill>
                            <a:srgbClr val="0070C0"/>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lang="nl-NL" sz="3200" b="1" dirty="0">
                          <a:solidFill>
                            <a:srgbClr val="0070C0"/>
                          </a:solidFill>
                        </a:rPr>
                        <a:t>$ 24</a:t>
                      </a: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292244876"/>
                  </a:ext>
                </a:extLst>
              </a:tr>
            </a:tbl>
          </a:graphicData>
        </a:graphic>
      </p:graphicFrame>
      <p:sp>
        <p:nvSpPr>
          <p:cNvPr id="8" name="Tekstvak 7">
            <a:extLst>
              <a:ext uri="{FF2B5EF4-FFF2-40B4-BE49-F238E27FC236}">
                <a16:creationId xmlns:a16="http://schemas.microsoft.com/office/drawing/2014/main" id="{5FD49A47-7304-4408-AD98-20BF9F9DA406}"/>
              </a:ext>
            </a:extLst>
          </p:cNvPr>
          <p:cNvSpPr txBox="1"/>
          <p:nvPr/>
        </p:nvSpPr>
        <p:spPr>
          <a:xfrm>
            <a:off x="7889124" y="3361789"/>
            <a:ext cx="1478396" cy="646331"/>
          </a:xfrm>
          <a:prstGeom prst="rect">
            <a:avLst/>
          </a:prstGeom>
          <a:noFill/>
        </p:spPr>
        <p:txBody>
          <a:bodyPr wrap="square" rtlCol="0">
            <a:spAutoFit/>
          </a:bodyPr>
          <a:lstStyle/>
          <a:p>
            <a:r>
              <a:rPr lang="nl-NL" sz="3600" b="1" dirty="0">
                <a:solidFill>
                  <a:srgbClr val="0070C0"/>
                </a:solidFill>
              </a:rPr>
              <a:t>- € 6 =</a:t>
            </a:r>
          </a:p>
        </p:txBody>
      </p:sp>
      <p:sp>
        <p:nvSpPr>
          <p:cNvPr id="9" name="Tekstvak 8">
            <a:extLst>
              <a:ext uri="{FF2B5EF4-FFF2-40B4-BE49-F238E27FC236}">
                <a16:creationId xmlns:a16="http://schemas.microsoft.com/office/drawing/2014/main" id="{12F86E94-E270-471D-B21E-C80625FFE542}"/>
              </a:ext>
            </a:extLst>
          </p:cNvPr>
          <p:cNvSpPr txBox="1"/>
          <p:nvPr/>
        </p:nvSpPr>
        <p:spPr>
          <a:xfrm>
            <a:off x="9113520" y="3331011"/>
            <a:ext cx="2032000" cy="707886"/>
          </a:xfrm>
          <a:prstGeom prst="rect">
            <a:avLst/>
          </a:prstGeom>
          <a:noFill/>
        </p:spPr>
        <p:txBody>
          <a:bodyPr wrap="square" rtlCol="0">
            <a:spAutoFit/>
          </a:bodyPr>
          <a:lstStyle/>
          <a:p>
            <a:r>
              <a:rPr lang="nl-NL" sz="4000" dirty="0">
                <a:solidFill>
                  <a:srgbClr val="00B050"/>
                </a:solidFill>
              </a:rPr>
              <a:t> </a:t>
            </a:r>
            <a:r>
              <a:rPr lang="nl-NL" sz="4000" dirty="0">
                <a:solidFill>
                  <a:srgbClr val="00B050"/>
                </a:solidFill>
                <a:effectLst/>
                <a:latin typeface="Calibri" panose="020F0502020204030204" pitchFamily="34" charset="0"/>
                <a:ea typeface="Times New Roman" panose="02020603050405020304" pitchFamily="18" charset="0"/>
              </a:rPr>
              <a:t>€ 12,05</a:t>
            </a:r>
            <a:endParaRPr lang="nl-NL" sz="4000" dirty="0">
              <a:solidFill>
                <a:srgbClr val="00B050"/>
              </a:solidFill>
            </a:endParaRPr>
          </a:p>
        </p:txBody>
      </p:sp>
    </p:spTree>
    <p:extLst>
      <p:ext uri="{BB962C8B-B14F-4D97-AF65-F5344CB8AC3E}">
        <p14:creationId xmlns:p14="http://schemas.microsoft.com/office/powerpoint/2010/main" val="1131797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4B4339-F49E-4694-88F0-DF2D6CCF5DD4}"/>
              </a:ext>
            </a:extLst>
          </p:cNvPr>
          <p:cNvSpPr>
            <a:spLocks noGrp="1"/>
          </p:cNvSpPr>
          <p:nvPr>
            <p:ph type="title"/>
          </p:nvPr>
        </p:nvSpPr>
        <p:spPr>
          <a:xfrm>
            <a:off x="838200" y="365125"/>
            <a:ext cx="10515600" cy="2936875"/>
          </a:xfrm>
        </p:spPr>
        <p:txBody>
          <a:bodyPr>
            <a:normAutofit/>
          </a:bodyPr>
          <a:lstStyle/>
          <a:p>
            <a:br>
              <a:rPr lang="nl-NL" sz="3200" dirty="0">
                <a:effectLst/>
                <a:latin typeface="Times New Roman" panose="02020603050405020304" pitchFamily="18" charset="0"/>
                <a:ea typeface="Times New Roman" panose="02020603050405020304" pitchFamily="18" charset="0"/>
              </a:rPr>
            </a:br>
            <a:endParaRPr lang="nl-NL" sz="6600" dirty="0"/>
          </a:p>
        </p:txBody>
      </p:sp>
      <p:sp>
        <p:nvSpPr>
          <p:cNvPr id="3" name="Tijdelijke aanduiding voor inhoud 2">
            <a:extLst>
              <a:ext uri="{FF2B5EF4-FFF2-40B4-BE49-F238E27FC236}">
                <a16:creationId xmlns:a16="http://schemas.microsoft.com/office/drawing/2014/main" id="{91603886-958A-4984-88EA-9376A6FAB389}"/>
              </a:ext>
            </a:extLst>
          </p:cNvPr>
          <p:cNvSpPr>
            <a:spLocks noGrp="1"/>
          </p:cNvSpPr>
          <p:nvPr>
            <p:ph idx="1"/>
          </p:nvPr>
        </p:nvSpPr>
        <p:spPr>
          <a:xfrm>
            <a:off x="838200" y="4349110"/>
            <a:ext cx="5369560" cy="1827851"/>
          </a:xfrm>
        </p:spPr>
        <p:txBody>
          <a:bodyPr>
            <a:normAutofit/>
          </a:bodyPr>
          <a:lstStyle/>
          <a:p>
            <a:pPr marL="0" indent="0">
              <a:buNone/>
            </a:pPr>
            <a:r>
              <a:rPr lang="nl-NL" sz="3200" b="1" dirty="0">
                <a:solidFill>
                  <a:srgbClr val="0070C0"/>
                </a:solidFill>
                <a:effectLst/>
                <a:latin typeface="Calibri" panose="020F0502020204030204" pitchFamily="34" charset="0"/>
                <a:ea typeface="Times New Roman" panose="02020603050405020304" pitchFamily="18" charset="0"/>
              </a:rPr>
              <a:t>€ 13.400 - € 7.000  = € 6.400 </a:t>
            </a:r>
          </a:p>
          <a:p>
            <a:pPr marL="0" indent="0">
              <a:buNone/>
            </a:pPr>
            <a:r>
              <a:rPr lang="nl-NL" sz="3200" b="1" dirty="0">
                <a:solidFill>
                  <a:srgbClr val="0070C0"/>
                </a:solidFill>
                <a:effectLst/>
                <a:latin typeface="Calibri" panose="020F0502020204030204" pitchFamily="34" charset="0"/>
                <a:ea typeface="Times New Roman" panose="02020603050405020304" pitchFamily="18" charset="0"/>
              </a:rPr>
              <a:t>€ 6.400</a:t>
            </a:r>
            <a:r>
              <a:rPr lang="nl-NL" sz="3200" b="1" dirty="0">
                <a:solidFill>
                  <a:srgbClr val="0070C0"/>
                </a:solidFill>
                <a:latin typeface="Calibri" panose="020F0502020204030204" pitchFamily="34" charset="0"/>
                <a:ea typeface="Times New Roman" panose="02020603050405020304" pitchFamily="18" charset="0"/>
              </a:rPr>
              <a:t> : 36 =</a:t>
            </a:r>
            <a:endParaRPr lang="nl-NL" sz="3200" b="1" dirty="0">
              <a:solidFill>
                <a:srgbClr val="0070C0"/>
              </a:solidFill>
            </a:endParaRPr>
          </a:p>
        </p:txBody>
      </p:sp>
      <p:sp>
        <p:nvSpPr>
          <p:cNvPr id="5" name="Tekstvak 4">
            <a:extLst>
              <a:ext uri="{FF2B5EF4-FFF2-40B4-BE49-F238E27FC236}">
                <a16:creationId xmlns:a16="http://schemas.microsoft.com/office/drawing/2014/main" id="{CF832242-618A-4CCF-B00E-72EF12EF9C5D}"/>
              </a:ext>
            </a:extLst>
          </p:cNvPr>
          <p:cNvSpPr txBox="1"/>
          <p:nvPr/>
        </p:nvSpPr>
        <p:spPr>
          <a:xfrm>
            <a:off x="838200" y="833624"/>
            <a:ext cx="10073640" cy="3046988"/>
          </a:xfrm>
          <a:prstGeom prst="rect">
            <a:avLst/>
          </a:prstGeom>
          <a:noFill/>
        </p:spPr>
        <p:txBody>
          <a:bodyPr wrap="square">
            <a:spAutoFit/>
          </a:bodyPr>
          <a:lstStyle/>
          <a:p>
            <a:pPr lvl="0"/>
            <a:r>
              <a:rPr lang="nl-NL" sz="3200" dirty="0">
                <a:effectLst/>
                <a:latin typeface="Calibri" panose="020F0502020204030204" pitchFamily="34" charset="0"/>
                <a:ea typeface="Times New Roman" panose="02020603050405020304" pitchFamily="18" charset="0"/>
              </a:rPr>
              <a:t>15)	Een nieuwe auto t.w.v. € 12.850 zal naar verwachting 	3 jaar gebruikt worden. Daarna wordt deze auto 	ingeruild voor een nieuwe. De verkoopprijs zal dan 	wel gestegen zijn naar € 13.400. De oude auto zal bij 	inruil nog € 7.000 opbrengen. Bereken de 	afschrijvingskosten per maand voor deze auto.</a:t>
            </a:r>
            <a:endParaRPr lang="nl-NL" sz="3200" dirty="0">
              <a:effectLst/>
              <a:latin typeface="Times New Roman" panose="02020603050405020304" pitchFamily="18" charset="0"/>
              <a:ea typeface="Times New Roman" panose="02020603050405020304" pitchFamily="18" charset="0"/>
            </a:endParaRPr>
          </a:p>
        </p:txBody>
      </p:sp>
      <p:sp>
        <p:nvSpPr>
          <p:cNvPr id="6" name="Tekstvak 5">
            <a:extLst>
              <a:ext uri="{FF2B5EF4-FFF2-40B4-BE49-F238E27FC236}">
                <a16:creationId xmlns:a16="http://schemas.microsoft.com/office/drawing/2014/main" id="{D0C559D7-F532-4946-8B66-D88749CB09C7}"/>
              </a:ext>
            </a:extLst>
          </p:cNvPr>
          <p:cNvSpPr txBox="1"/>
          <p:nvPr/>
        </p:nvSpPr>
        <p:spPr>
          <a:xfrm>
            <a:off x="3190240" y="4775200"/>
            <a:ext cx="2580640" cy="707886"/>
          </a:xfrm>
          <a:prstGeom prst="rect">
            <a:avLst/>
          </a:prstGeom>
          <a:noFill/>
        </p:spPr>
        <p:txBody>
          <a:bodyPr wrap="square" rtlCol="0">
            <a:spAutoFit/>
          </a:bodyPr>
          <a:lstStyle/>
          <a:p>
            <a:r>
              <a:rPr lang="nl-NL" sz="4000" dirty="0">
                <a:solidFill>
                  <a:srgbClr val="00B050"/>
                </a:solidFill>
              </a:rPr>
              <a:t> </a:t>
            </a:r>
            <a:r>
              <a:rPr lang="nl-NL" sz="4000" dirty="0">
                <a:solidFill>
                  <a:srgbClr val="00B050"/>
                </a:solidFill>
                <a:effectLst/>
                <a:latin typeface="Calibri" panose="020F0502020204030204" pitchFamily="34" charset="0"/>
                <a:ea typeface="Times New Roman" panose="02020603050405020304" pitchFamily="18" charset="0"/>
              </a:rPr>
              <a:t>€ 177,78</a:t>
            </a:r>
            <a:endParaRPr lang="nl-NL" sz="4000" dirty="0">
              <a:solidFill>
                <a:srgbClr val="00B050"/>
              </a:solidFill>
            </a:endParaRPr>
          </a:p>
        </p:txBody>
      </p:sp>
    </p:spTree>
    <p:extLst>
      <p:ext uri="{BB962C8B-B14F-4D97-AF65-F5344CB8AC3E}">
        <p14:creationId xmlns:p14="http://schemas.microsoft.com/office/powerpoint/2010/main" val="3177126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4B4339-F49E-4694-88F0-DF2D6CCF5DD4}"/>
              </a:ext>
            </a:extLst>
          </p:cNvPr>
          <p:cNvSpPr>
            <a:spLocks noGrp="1"/>
          </p:cNvSpPr>
          <p:nvPr>
            <p:ph type="title"/>
          </p:nvPr>
        </p:nvSpPr>
        <p:spPr>
          <a:xfrm>
            <a:off x="838200" y="365125"/>
            <a:ext cx="10515600" cy="2936875"/>
          </a:xfrm>
        </p:spPr>
        <p:txBody>
          <a:bodyPr>
            <a:normAutofit/>
          </a:bodyPr>
          <a:lstStyle/>
          <a:p>
            <a:br>
              <a:rPr lang="nl-NL" sz="3200" dirty="0">
                <a:effectLst/>
                <a:latin typeface="Times New Roman" panose="02020603050405020304" pitchFamily="18" charset="0"/>
                <a:ea typeface="Times New Roman" panose="02020603050405020304" pitchFamily="18" charset="0"/>
              </a:rPr>
            </a:br>
            <a:endParaRPr lang="nl-NL" sz="6600" dirty="0"/>
          </a:p>
        </p:txBody>
      </p:sp>
      <p:sp>
        <p:nvSpPr>
          <p:cNvPr id="3" name="Tijdelijke aanduiding voor inhoud 2">
            <a:extLst>
              <a:ext uri="{FF2B5EF4-FFF2-40B4-BE49-F238E27FC236}">
                <a16:creationId xmlns:a16="http://schemas.microsoft.com/office/drawing/2014/main" id="{91603886-958A-4984-88EA-9376A6FAB389}"/>
              </a:ext>
            </a:extLst>
          </p:cNvPr>
          <p:cNvSpPr>
            <a:spLocks noGrp="1"/>
          </p:cNvSpPr>
          <p:nvPr>
            <p:ph idx="1"/>
          </p:nvPr>
        </p:nvSpPr>
        <p:spPr>
          <a:xfrm>
            <a:off x="838200" y="3556000"/>
            <a:ext cx="10515600" cy="2620962"/>
          </a:xfrm>
        </p:spPr>
        <p:txBody>
          <a:bodyPr>
            <a:normAutofit/>
          </a:bodyPr>
          <a:lstStyle/>
          <a:p>
            <a:pPr marL="0" indent="0">
              <a:buNone/>
            </a:pPr>
            <a:r>
              <a:rPr lang="nl-NL" sz="3200" b="1" dirty="0">
                <a:solidFill>
                  <a:srgbClr val="00B050"/>
                </a:solidFill>
              </a:rPr>
              <a:t>De afzet is 350 boeken.</a:t>
            </a:r>
          </a:p>
          <a:p>
            <a:pPr marL="0" indent="0">
              <a:buNone/>
            </a:pPr>
            <a:endParaRPr lang="nl-NL" sz="3200" b="1" dirty="0">
              <a:solidFill>
                <a:srgbClr val="00B050"/>
              </a:solidFill>
            </a:endParaRPr>
          </a:p>
          <a:p>
            <a:pPr marL="0" indent="0">
              <a:buNone/>
            </a:pPr>
            <a:r>
              <a:rPr lang="nl-NL" sz="3200" b="1" dirty="0">
                <a:solidFill>
                  <a:srgbClr val="00B050"/>
                </a:solidFill>
              </a:rPr>
              <a:t>De omzet is 350 x </a:t>
            </a:r>
            <a:r>
              <a:rPr lang="nl-NL" sz="3200" b="1" dirty="0">
                <a:solidFill>
                  <a:srgbClr val="00B050"/>
                </a:solidFill>
                <a:effectLst/>
                <a:latin typeface="Calibri" panose="020F0502020204030204" pitchFamily="34" charset="0"/>
                <a:ea typeface="Times New Roman" panose="02020603050405020304" pitchFamily="18" charset="0"/>
              </a:rPr>
              <a:t>€ 9,50 = € 3.325</a:t>
            </a:r>
            <a:endParaRPr lang="nl-NL" sz="3200" b="1" dirty="0">
              <a:solidFill>
                <a:srgbClr val="00B050"/>
              </a:solidFill>
            </a:endParaRPr>
          </a:p>
        </p:txBody>
      </p:sp>
      <p:sp>
        <p:nvSpPr>
          <p:cNvPr id="5" name="Tekstvak 4">
            <a:extLst>
              <a:ext uri="{FF2B5EF4-FFF2-40B4-BE49-F238E27FC236}">
                <a16:creationId xmlns:a16="http://schemas.microsoft.com/office/drawing/2014/main" id="{9C772628-A4FF-4915-A7B6-588FC6D3AF93}"/>
              </a:ext>
            </a:extLst>
          </p:cNvPr>
          <p:cNvSpPr txBox="1"/>
          <p:nvPr/>
        </p:nvSpPr>
        <p:spPr>
          <a:xfrm>
            <a:off x="838200" y="910232"/>
            <a:ext cx="9382760" cy="2062103"/>
          </a:xfrm>
          <a:prstGeom prst="rect">
            <a:avLst/>
          </a:prstGeom>
          <a:noFill/>
        </p:spPr>
        <p:txBody>
          <a:bodyPr wrap="square">
            <a:spAutoFit/>
          </a:bodyPr>
          <a:lstStyle/>
          <a:p>
            <a:pPr lvl="0"/>
            <a:r>
              <a:rPr lang="nl-NL" sz="3200" dirty="0">
                <a:effectLst/>
                <a:latin typeface="Calibri" panose="020F0502020204030204" pitchFamily="34" charset="0"/>
                <a:ea typeface="Times New Roman" panose="02020603050405020304" pitchFamily="18" charset="0"/>
              </a:rPr>
              <a:t>16)	Een boekhandel heeft 350 boeken verkocht tegen 	een gemiddelde prijs van € 9,50 per stuk. Geef 	aan wat de afzet en omzetcijfers zijn voor de 	boekhandel.</a:t>
            </a:r>
            <a:endParaRPr lang="nl-NL"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1456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4B4339-F49E-4694-88F0-DF2D6CCF5DD4}"/>
              </a:ext>
            </a:extLst>
          </p:cNvPr>
          <p:cNvSpPr>
            <a:spLocks noGrp="1"/>
          </p:cNvSpPr>
          <p:nvPr>
            <p:ph type="title"/>
          </p:nvPr>
        </p:nvSpPr>
        <p:spPr>
          <a:xfrm>
            <a:off x="838200" y="365125"/>
            <a:ext cx="10515600" cy="2936875"/>
          </a:xfrm>
        </p:spPr>
        <p:txBody>
          <a:bodyPr>
            <a:normAutofit/>
          </a:bodyPr>
          <a:lstStyle/>
          <a:p>
            <a:br>
              <a:rPr lang="nl-NL" sz="3200" dirty="0">
                <a:effectLst/>
                <a:latin typeface="Times New Roman" panose="02020603050405020304" pitchFamily="18" charset="0"/>
                <a:ea typeface="Times New Roman" panose="02020603050405020304" pitchFamily="18" charset="0"/>
              </a:rPr>
            </a:br>
            <a:endParaRPr lang="nl-NL" sz="6600" dirty="0"/>
          </a:p>
        </p:txBody>
      </p:sp>
      <p:sp>
        <p:nvSpPr>
          <p:cNvPr id="3" name="Tijdelijke aanduiding voor inhoud 2">
            <a:extLst>
              <a:ext uri="{FF2B5EF4-FFF2-40B4-BE49-F238E27FC236}">
                <a16:creationId xmlns:a16="http://schemas.microsoft.com/office/drawing/2014/main" id="{91603886-958A-4984-88EA-9376A6FAB389}"/>
              </a:ext>
            </a:extLst>
          </p:cNvPr>
          <p:cNvSpPr>
            <a:spLocks noGrp="1"/>
          </p:cNvSpPr>
          <p:nvPr>
            <p:ph idx="1"/>
          </p:nvPr>
        </p:nvSpPr>
        <p:spPr>
          <a:xfrm>
            <a:off x="838200" y="3844499"/>
            <a:ext cx="6487160" cy="2332463"/>
          </a:xfrm>
        </p:spPr>
        <p:txBody>
          <a:bodyPr>
            <a:normAutofit/>
          </a:bodyPr>
          <a:lstStyle/>
          <a:p>
            <a:pPr marL="0" indent="0">
              <a:buNone/>
            </a:pPr>
            <a:r>
              <a:rPr lang="nl-NL" sz="2400" b="1" dirty="0">
                <a:solidFill>
                  <a:srgbClr val="0070C0"/>
                </a:solidFill>
              </a:rPr>
              <a:t>Omzet		350 x </a:t>
            </a:r>
            <a:r>
              <a:rPr lang="nl-NL" sz="2400" b="1" dirty="0">
                <a:solidFill>
                  <a:srgbClr val="0070C0"/>
                </a:solidFill>
                <a:effectLst/>
                <a:latin typeface="Calibri" panose="020F0502020204030204" pitchFamily="34" charset="0"/>
                <a:ea typeface="Times New Roman" panose="02020603050405020304" pitchFamily="18" charset="0"/>
              </a:rPr>
              <a:t>€ 9,50 	 € 3.325</a:t>
            </a:r>
            <a:endParaRPr lang="nl-NL" sz="2400" b="1" dirty="0">
              <a:solidFill>
                <a:srgbClr val="0070C0"/>
              </a:solidFill>
            </a:endParaRPr>
          </a:p>
          <a:p>
            <a:pPr marL="0" indent="0">
              <a:buNone/>
            </a:pPr>
            <a:r>
              <a:rPr lang="nl-NL" sz="2400" b="1" u="sng" dirty="0">
                <a:solidFill>
                  <a:srgbClr val="0070C0"/>
                </a:solidFill>
              </a:rPr>
              <a:t>Inkoop	</a:t>
            </a:r>
            <a:r>
              <a:rPr lang="nl-NL" sz="2400" b="1" dirty="0">
                <a:solidFill>
                  <a:srgbClr val="0070C0"/>
                </a:solidFill>
              </a:rPr>
              <a:t>	350 x </a:t>
            </a:r>
            <a:r>
              <a:rPr lang="nl-NL" sz="2400" b="1" dirty="0">
                <a:solidFill>
                  <a:srgbClr val="0070C0"/>
                </a:solidFill>
                <a:effectLst/>
                <a:latin typeface="Calibri" panose="020F0502020204030204" pitchFamily="34" charset="0"/>
                <a:ea typeface="Times New Roman" panose="02020603050405020304" pitchFamily="18" charset="0"/>
              </a:rPr>
              <a:t>€ 4 =	 </a:t>
            </a:r>
            <a:r>
              <a:rPr lang="nl-NL" sz="2400" b="1" u="sng" dirty="0">
                <a:solidFill>
                  <a:srgbClr val="0070C0"/>
                </a:solidFill>
                <a:effectLst/>
                <a:latin typeface="Calibri" panose="020F0502020204030204" pitchFamily="34" charset="0"/>
                <a:ea typeface="Times New Roman" panose="02020603050405020304" pitchFamily="18" charset="0"/>
              </a:rPr>
              <a:t>€ 1.400  </a:t>
            </a:r>
            <a:r>
              <a:rPr lang="nl-NL" sz="2400" b="1" dirty="0">
                <a:solidFill>
                  <a:srgbClr val="0070C0"/>
                </a:solidFill>
                <a:effectLst/>
                <a:latin typeface="Calibri" panose="020F0502020204030204" pitchFamily="34" charset="0"/>
                <a:ea typeface="Times New Roman" panose="02020603050405020304" pitchFamily="18" charset="0"/>
              </a:rPr>
              <a:t>-</a:t>
            </a:r>
            <a:endParaRPr lang="nl-NL" sz="2400" b="1" dirty="0">
              <a:solidFill>
                <a:srgbClr val="0070C0"/>
              </a:solidFill>
            </a:endParaRPr>
          </a:p>
          <a:p>
            <a:pPr marL="0" indent="0">
              <a:buNone/>
            </a:pPr>
            <a:r>
              <a:rPr lang="nl-NL" sz="2400" b="1" dirty="0">
                <a:solidFill>
                  <a:srgbClr val="0070C0"/>
                </a:solidFill>
              </a:rPr>
              <a:t>Brutowinst	350 x </a:t>
            </a:r>
            <a:r>
              <a:rPr lang="nl-NL" sz="2400" b="1" dirty="0">
                <a:solidFill>
                  <a:srgbClr val="0070C0"/>
                </a:solidFill>
                <a:effectLst/>
                <a:latin typeface="Calibri" panose="020F0502020204030204" pitchFamily="34" charset="0"/>
                <a:ea typeface="Times New Roman" panose="02020603050405020304" pitchFamily="18" charset="0"/>
              </a:rPr>
              <a:t>€ 5,50	 € 1.925</a:t>
            </a:r>
            <a:endParaRPr lang="nl-NL" sz="2400" b="1" dirty="0">
              <a:solidFill>
                <a:srgbClr val="0070C0"/>
              </a:solidFill>
            </a:endParaRPr>
          </a:p>
          <a:p>
            <a:pPr marL="0" indent="0">
              <a:buNone/>
            </a:pPr>
            <a:r>
              <a:rPr lang="nl-NL" sz="2400" b="1" u="sng" dirty="0">
                <a:solidFill>
                  <a:srgbClr val="0070C0"/>
                </a:solidFill>
              </a:rPr>
              <a:t>Bedrijfskosten</a:t>
            </a:r>
            <a:r>
              <a:rPr lang="nl-NL" sz="2400" b="1" dirty="0">
                <a:solidFill>
                  <a:srgbClr val="0070C0"/>
                </a:solidFill>
              </a:rPr>
              <a:t>			</a:t>
            </a:r>
            <a:r>
              <a:rPr lang="nl-NL" sz="2400" b="1" dirty="0">
                <a:solidFill>
                  <a:srgbClr val="0070C0"/>
                </a:solidFill>
                <a:effectLst/>
                <a:latin typeface="Calibri" panose="020F0502020204030204" pitchFamily="34" charset="0"/>
                <a:ea typeface="Times New Roman" panose="02020603050405020304" pitchFamily="18" charset="0"/>
              </a:rPr>
              <a:t> </a:t>
            </a:r>
            <a:r>
              <a:rPr lang="nl-NL" sz="2400" b="1" u="sng" dirty="0">
                <a:solidFill>
                  <a:srgbClr val="0070C0"/>
                </a:solidFill>
                <a:effectLst/>
                <a:latin typeface="Calibri" panose="020F0502020204030204" pitchFamily="34" charset="0"/>
                <a:ea typeface="Times New Roman" panose="02020603050405020304" pitchFamily="18" charset="0"/>
              </a:rPr>
              <a:t>€ 1.250  </a:t>
            </a:r>
            <a:r>
              <a:rPr lang="nl-NL" sz="2400" b="1" dirty="0">
                <a:solidFill>
                  <a:srgbClr val="0070C0"/>
                </a:solidFill>
                <a:effectLst/>
                <a:latin typeface="Calibri" panose="020F0502020204030204" pitchFamily="34" charset="0"/>
                <a:ea typeface="Times New Roman" panose="02020603050405020304" pitchFamily="18" charset="0"/>
              </a:rPr>
              <a:t>-</a:t>
            </a:r>
            <a:endParaRPr lang="nl-NL" sz="2400" b="1" dirty="0">
              <a:solidFill>
                <a:srgbClr val="0070C0"/>
              </a:solidFill>
            </a:endParaRPr>
          </a:p>
          <a:p>
            <a:pPr marL="0" indent="0">
              <a:buNone/>
            </a:pPr>
            <a:r>
              <a:rPr lang="nl-NL" sz="2400" b="1" dirty="0">
                <a:solidFill>
                  <a:srgbClr val="0070C0"/>
                </a:solidFill>
              </a:rPr>
              <a:t>Nettoresultaat</a:t>
            </a:r>
          </a:p>
        </p:txBody>
      </p:sp>
      <p:sp>
        <p:nvSpPr>
          <p:cNvPr id="5" name="Tekstvak 4">
            <a:extLst>
              <a:ext uri="{FF2B5EF4-FFF2-40B4-BE49-F238E27FC236}">
                <a16:creationId xmlns:a16="http://schemas.microsoft.com/office/drawing/2014/main" id="{38AAC776-5C92-4A7E-9E76-5C52194D362E}"/>
              </a:ext>
            </a:extLst>
          </p:cNvPr>
          <p:cNvSpPr txBox="1"/>
          <p:nvPr/>
        </p:nvSpPr>
        <p:spPr>
          <a:xfrm>
            <a:off x="838200" y="365125"/>
            <a:ext cx="9352280" cy="3539430"/>
          </a:xfrm>
          <a:prstGeom prst="rect">
            <a:avLst/>
          </a:prstGeom>
          <a:noFill/>
        </p:spPr>
        <p:txBody>
          <a:bodyPr wrap="square">
            <a:spAutoFit/>
          </a:bodyPr>
          <a:lstStyle/>
          <a:p>
            <a:pPr lvl="0"/>
            <a:r>
              <a:rPr lang="nl-NL" sz="3200" dirty="0">
                <a:effectLst/>
                <a:latin typeface="Calibri" panose="020F0502020204030204" pitchFamily="34" charset="0"/>
                <a:ea typeface="Times New Roman" panose="02020603050405020304" pitchFamily="18" charset="0"/>
              </a:rPr>
              <a:t>17)	De boekhandel van opgave 16 heeft de boeken 	zelf ingekocht voor € 4 per stuk. Hij heeft wel 	kosten gemaakt voor de winkel en personeel, 	omgerekend naar de verkochten boeken zijn de 	totale kosten (zonder inkoop) € 1.250,- Bereken 	het nettoresultaat en geen duidelijk aan of het 	om winst of verlies gaat.</a:t>
            </a:r>
            <a:endParaRPr lang="nl-NL" sz="3200" dirty="0">
              <a:effectLst/>
              <a:latin typeface="Times New Roman" panose="02020603050405020304" pitchFamily="18" charset="0"/>
              <a:ea typeface="Times New Roman" panose="02020603050405020304" pitchFamily="18" charset="0"/>
            </a:endParaRPr>
          </a:p>
        </p:txBody>
      </p:sp>
      <p:sp>
        <p:nvSpPr>
          <p:cNvPr id="7" name="Tekstvak 6">
            <a:extLst>
              <a:ext uri="{FF2B5EF4-FFF2-40B4-BE49-F238E27FC236}">
                <a16:creationId xmlns:a16="http://schemas.microsoft.com/office/drawing/2014/main" id="{4B3E8848-CA2B-4C71-A89A-CD8E931E9915}"/>
              </a:ext>
            </a:extLst>
          </p:cNvPr>
          <p:cNvSpPr txBox="1"/>
          <p:nvPr/>
        </p:nvSpPr>
        <p:spPr>
          <a:xfrm>
            <a:off x="4541520" y="5537269"/>
            <a:ext cx="6096000" cy="523220"/>
          </a:xfrm>
          <a:prstGeom prst="rect">
            <a:avLst/>
          </a:prstGeom>
          <a:noFill/>
        </p:spPr>
        <p:txBody>
          <a:bodyPr wrap="square">
            <a:spAutoFit/>
          </a:bodyPr>
          <a:lstStyle/>
          <a:p>
            <a:r>
              <a:rPr lang="nl-NL" sz="2800" b="1" dirty="0">
                <a:solidFill>
                  <a:srgbClr val="00B050"/>
                </a:solidFill>
                <a:effectLst/>
                <a:latin typeface="Calibri" panose="020F0502020204030204" pitchFamily="34" charset="0"/>
                <a:ea typeface="Times New Roman" panose="02020603050405020304" pitchFamily="18" charset="0"/>
              </a:rPr>
              <a:t>€ 675  nettowinst</a:t>
            </a:r>
            <a:endParaRPr lang="nl-NL" sz="2800" dirty="0">
              <a:solidFill>
                <a:srgbClr val="00B050"/>
              </a:solidFill>
            </a:endParaRPr>
          </a:p>
        </p:txBody>
      </p:sp>
    </p:spTree>
    <p:extLst>
      <p:ext uri="{BB962C8B-B14F-4D97-AF65-F5344CB8AC3E}">
        <p14:creationId xmlns:p14="http://schemas.microsoft.com/office/powerpoint/2010/main" val="104189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4B4339-F49E-4694-88F0-DF2D6CCF5DD4}"/>
              </a:ext>
            </a:extLst>
          </p:cNvPr>
          <p:cNvSpPr>
            <a:spLocks noGrp="1"/>
          </p:cNvSpPr>
          <p:nvPr>
            <p:ph type="title"/>
          </p:nvPr>
        </p:nvSpPr>
        <p:spPr>
          <a:xfrm>
            <a:off x="838200" y="365125"/>
            <a:ext cx="10515600" cy="2936875"/>
          </a:xfrm>
        </p:spPr>
        <p:txBody>
          <a:bodyPr>
            <a:normAutofit/>
          </a:bodyPr>
          <a:lstStyle/>
          <a:p>
            <a:br>
              <a:rPr lang="nl-NL" sz="3200" dirty="0">
                <a:effectLst/>
                <a:latin typeface="Times New Roman" panose="02020603050405020304" pitchFamily="18" charset="0"/>
                <a:ea typeface="Times New Roman" panose="02020603050405020304" pitchFamily="18" charset="0"/>
              </a:rPr>
            </a:br>
            <a:endParaRPr lang="nl-NL" sz="6600" dirty="0"/>
          </a:p>
        </p:txBody>
      </p:sp>
      <p:sp>
        <p:nvSpPr>
          <p:cNvPr id="5" name="Tekstvak 4">
            <a:extLst>
              <a:ext uri="{FF2B5EF4-FFF2-40B4-BE49-F238E27FC236}">
                <a16:creationId xmlns:a16="http://schemas.microsoft.com/office/drawing/2014/main" id="{B1C488F7-1042-4B48-A69A-44644E51C51B}"/>
              </a:ext>
            </a:extLst>
          </p:cNvPr>
          <p:cNvSpPr txBox="1"/>
          <p:nvPr/>
        </p:nvSpPr>
        <p:spPr>
          <a:xfrm>
            <a:off x="838200" y="776516"/>
            <a:ext cx="7868920" cy="2062103"/>
          </a:xfrm>
          <a:prstGeom prst="rect">
            <a:avLst/>
          </a:prstGeom>
          <a:noFill/>
        </p:spPr>
        <p:txBody>
          <a:bodyPr wrap="square">
            <a:spAutoFit/>
          </a:bodyPr>
          <a:lstStyle/>
          <a:p>
            <a:pPr lvl="0"/>
            <a:r>
              <a:rPr lang="nl-NL" sz="3200" dirty="0">
                <a:effectLst/>
                <a:latin typeface="Calibri" panose="020F0502020204030204" pitchFamily="34" charset="0"/>
                <a:ea typeface="Times New Roman" panose="02020603050405020304" pitchFamily="18" charset="0"/>
              </a:rPr>
              <a:t>18)	Een </a:t>
            </a:r>
            <a:r>
              <a:rPr lang="nl-NL" sz="3200" dirty="0" err="1">
                <a:effectLst/>
                <a:latin typeface="Calibri" panose="020F0502020204030204" pitchFamily="34" charset="0"/>
                <a:ea typeface="Times New Roman" panose="02020603050405020304" pitchFamily="18" charset="0"/>
              </a:rPr>
              <a:t>t-shirt</a:t>
            </a:r>
            <a:r>
              <a:rPr lang="nl-NL" sz="3200" dirty="0">
                <a:effectLst/>
                <a:latin typeface="Calibri" panose="020F0502020204030204" pitchFamily="34" charset="0"/>
                <a:ea typeface="Times New Roman" panose="02020603050405020304" pitchFamily="18" charset="0"/>
              </a:rPr>
              <a:t> staat in de winkel geprijsd 	voor € 16,99. Dit is inclusief 21% btw. </a:t>
            </a:r>
            <a:endParaRPr lang="nl-NL" sz="3200" dirty="0">
              <a:effectLst/>
              <a:latin typeface="Times New Roman" panose="02020603050405020304" pitchFamily="18" charset="0"/>
              <a:ea typeface="Times New Roman" panose="02020603050405020304" pitchFamily="18" charset="0"/>
            </a:endParaRPr>
          </a:p>
          <a:p>
            <a:pPr marL="447675"/>
            <a:r>
              <a:rPr lang="nl-NL" sz="3200" dirty="0">
                <a:effectLst/>
                <a:latin typeface="Calibri" panose="020F0502020204030204" pitchFamily="34" charset="0"/>
                <a:ea typeface="Times New Roman" panose="02020603050405020304" pitchFamily="18" charset="0"/>
              </a:rPr>
              <a:t>	Bereken het bedrag dat de overheid 	uiteindelijk aan btw ontvangt.</a:t>
            </a:r>
            <a:endParaRPr lang="nl-NL" sz="3200" dirty="0">
              <a:effectLst/>
              <a:latin typeface="Times New Roman" panose="02020603050405020304" pitchFamily="18" charset="0"/>
              <a:ea typeface="Times New Roman" panose="02020603050405020304" pitchFamily="18" charset="0"/>
            </a:endParaRPr>
          </a:p>
        </p:txBody>
      </p:sp>
      <p:graphicFrame>
        <p:nvGraphicFramePr>
          <p:cNvPr id="6" name="Tabel 10">
            <a:extLst>
              <a:ext uri="{FF2B5EF4-FFF2-40B4-BE49-F238E27FC236}">
                <a16:creationId xmlns:a16="http://schemas.microsoft.com/office/drawing/2014/main" id="{3DA1D64F-91B8-4F07-B804-3720C965198A}"/>
              </a:ext>
            </a:extLst>
          </p:cNvPr>
          <p:cNvGraphicFramePr>
            <a:graphicFrameLocks/>
          </p:cNvGraphicFramePr>
          <p:nvPr>
            <p:extLst>
              <p:ext uri="{D42A27DB-BD31-4B8C-83A1-F6EECF244321}">
                <p14:modId xmlns:p14="http://schemas.microsoft.com/office/powerpoint/2010/main" val="3409842004"/>
              </p:ext>
            </p:extLst>
          </p:nvPr>
        </p:nvGraphicFramePr>
        <p:xfrm>
          <a:off x="1844040" y="3794760"/>
          <a:ext cx="6304280" cy="1158240"/>
        </p:xfrm>
        <a:graphic>
          <a:graphicData uri="http://schemas.openxmlformats.org/drawingml/2006/table">
            <a:tbl>
              <a:tblPr firstRow="1" bandRow="1">
                <a:tableStyleId>{5C22544A-7EE6-4342-B048-85BDC9FD1C3A}</a:tableStyleId>
              </a:tblPr>
              <a:tblGrid>
                <a:gridCol w="1576070">
                  <a:extLst>
                    <a:ext uri="{9D8B030D-6E8A-4147-A177-3AD203B41FA5}">
                      <a16:colId xmlns:a16="http://schemas.microsoft.com/office/drawing/2014/main" val="1890874689"/>
                    </a:ext>
                  </a:extLst>
                </a:gridCol>
                <a:gridCol w="833337">
                  <a:extLst>
                    <a:ext uri="{9D8B030D-6E8A-4147-A177-3AD203B41FA5}">
                      <a16:colId xmlns:a16="http://schemas.microsoft.com/office/drawing/2014/main" val="1530174292"/>
                    </a:ext>
                  </a:extLst>
                </a:gridCol>
                <a:gridCol w="2318803">
                  <a:extLst>
                    <a:ext uri="{9D8B030D-6E8A-4147-A177-3AD203B41FA5}">
                      <a16:colId xmlns:a16="http://schemas.microsoft.com/office/drawing/2014/main" val="3275625093"/>
                    </a:ext>
                  </a:extLst>
                </a:gridCol>
                <a:gridCol w="1576070">
                  <a:extLst>
                    <a:ext uri="{9D8B030D-6E8A-4147-A177-3AD203B41FA5}">
                      <a16:colId xmlns:a16="http://schemas.microsoft.com/office/drawing/2014/main" val="22049312"/>
                    </a:ext>
                  </a:extLst>
                </a:gridCol>
              </a:tblGrid>
              <a:tr h="370840">
                <a:tc>
                  <a:txBody>
                    <a:bodyPr/>
                    <a:lstStyle/>
                    <a:p>
                      <a:pPr algn="ctr"/>
                      <a:r>
                        <a:rPr lang="nl-NL" sz="3200" b="1" dirty="0">
                          <a:solidFill>
                            <a:srgbClr val="0070C0"/>
                          </a:solidFill>
                        </a:rPr>
                        <a:t> € 16,99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lang="nl-NL" sz="3200" b="1" dirty="0">
                          <a:solidFill>
                            <a:srgbClr val="0070C0"/>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3200" b="1" dirty="0">
                          <a:solidFill>
                            <a:srgbClr val="0070C0"/>
                          </a:solidFill>
                        </a:rPr>
                        <a:t> </a:t>
                      </a: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103879125"/>
                  </a:ext>
                </a:extLst>
              </a:tr>
              <a:tr h="370840">
                <a:tc>
                  <a:txBody>
                    <a:bodyPr/>
                    <a:lstStyle/>
                    <a:p>
                      <a:pPr algn="ctr"/>
                      <a:r>
                        <a:rPr lang="nl-NL" sz="3200" b="1" dirty="0">
                          <a:solidFill>
                            <a:srgbClr val="0070C0"/>
                          </a:solidFill>
                        </a:rPr>
                        <a:t>121%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3200" b="1" dirty="0">
                          <a:solidFill>
                            <a:srgbClr val="0070C0"/>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lang="nl-NL" sz="3200" b="1" dirty="0">
                          <a:solidFill>
                            <a:srgbClr val="0070C0"/>
                          </a:solidFill>
                        </a:rPr>
                        <a:t>21%</a:t>
                      </a: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292244876"/>
                  </a:ext>
                </a:extLst>
              </a:tr>
            </a:tbl>
          </a:graphicData>
        </a:graphic>
      </p:graphicFrame>
      <p:sp>
        <p:nvSpPr>
          <p:cNvPr id="7" name="Tekstvak 6">
            <a:extLst>
              <a:ext uri="{FF2B5EF4-FFF2-40B4-BE49-F238E27FC236}">
                <a16:creationId xmlns:a16="http://schemas.microsoft.com/office/drawing/2014/main" id="{C029A039-55F8-430F-BEC4-F0B071CDA53F}"/>
              </a:ext>
            </a:extLst>
          </p:cNvPr>
          <p:cNvSpPr txBox="1"/>
          <p:nvPr/>
        </p:nvSpPr>
        <p:spPr>
          <a:xfrm>
            <a:off x="4541520" y="5537269"/>
            <a:ext cx="6096000" cy="523220"/>
          </a:xfrm>
          <a:prstGeom prst="rect">
            <a:avLst/>
          </a:prstGeom>
          <a:noFill/>
        </p:spPr>
        <p:txBody>
          <a:bodyPr wrap="square">
            <a:spAutoFit/>
          </a:bodyPr>
          <a:lstStyle/>
          <a:p>
            <a:r>
              <a:rPr lang="nl-NL" sz="2800" b="1" dirty="0">
                <a:solidFill>
                  <a:srgbClr val="00B050"/>
                </a:solidFill>
                <a:effectLst/>
                <a:latin typeface="Calibri" panose="020F0502020204030204" pitchFamily="34" charset="0"/>
                <a:ea typeface="Times New Roman" panose="02020603050405020304" pitchFamily="18" charset="0"/>
              </a:rPr>
              <a:t>De overheid ontvang € 2,95</a:t>
            </a:r>
            <a:endParaRPr lang="nl-NL" sz="2800" dirty="0">
              <a:solidFill>
                <a:srgbClr val="00B050"/>
              </a:solidFill>
            </a:endParaRPr>
          </a:p>
        </p:txBody>
      </p:sp>
    </p:spTree>
    <p:extLst>
      <p:ext uri="{BB962C8B-B14F-4D97-AF65-F5344CB8AC3E}">
        <p14:creationId xmlns:p14="http://schemas.microsoft.com/office/powerpoint/2010/main" val="3546231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4B4339-F49E-4694-88F0-DF2D6CCF5DD4}"/>
              </a:ext>
            </a:extLst>
          </p:cNvPr>
          <p:cNvSpPr>
            <a:spLocks noGrp="1"/>
          </p:cNvSpPr>
          <p:nvPr>
            <p:ph type="title"/>
          </p:nvPr>
        </p:nvSpPr>
        <p:spPr>
          <a:xfrm>
            <a:off x="736600" y="492125"/>
            <a:ext cx="10515600" cy="2936875"/>
          </a:xfrm>
        </p:spPr>
        <p:txBody>
          <a:bodyPr/>
          <a:lstStyle/>
          <a:p>
            <a:r>
              <a:rPr lang="nl-NL" sz="3200" dirty="0">
                <a:effectLst/>
                <a:latin typeface="Calibri" panose="020F0502020204030204" pitchFamily="34" charset="0"/>
                <a:ea typeface="Times New Roman" panose="02020603050405020304" pitchFamily="18" charset="0"/>
              </a:rPr>
              <a:t>1)	De Jumbo heeft de prijs van een pakje Zeeuws meisje 	verlaagt van € 1,19 naar € 1,09. Bereken de prijsdaling in 	procenten.</a:t>
            </a:r>
            <a:br>
              <a:rPr lang="nl-NL" sz="1800" dirty="0">
                <a:effectLst/>
                <a:latin typeface="Times New Roman" panose="02020603050405020304" pitchFamily="18" charset="0"/>
                <a:ea typeface="Times New Roman" panose="02020603050405020304" pitchFamily="18" charset="0"/>
              </a:rPr>
            </a:br>
            <a:endParaRPr lang="nl-NL" dirty="0"/>
          </a:p>
        </p:txBody>
      </p:sp>
      <p:graphicFrame>
        <p:nvGraphicFramePr>
          <p:cNvPr id="10" name="Tabel 10">
            <a:extLst>
              <a:ext uri="{FF2B5EF4-FFF2-40B4-BE49-F238E27FC236}">
                <a16:creationId xmlns:a16="http://schemas.microsoft.com/office/drawing/2014/main" id="{01275D6D-A01D-4B7D-B773-8DC9B8B733D1}"/>
              </a:ext>
            </a:extLst>
          </p:cNvPr>
          <p:cNvGraphicFramePr>
            <a:graphicFrameLocks noGrp="1"/>
          </p:cNvGraphicFramePr>
          <p:nvPr>
            <p:ph idx="1"/>
            <p:extLst>
              <p:ext uri="{D42A27DB-BD31-4B8C-83A1-F6EECF244321}">
                <p14:modId xmlns:p14="http://schemas.microsoft.com/office/powerpoint/2010/main" val="3611831012"/>
              </p:ext>
            </p:extLst>
          </p:nvPr>
        </p:nvGraphicFramePr>
        <p:xfrm>
          <a:off x="1153160" y="3429000"/>
          <a:ext cx="6304280" cy="1158240"/>
        </p:xfrm>
        <a:graphic>
          <a:graphicData uri="http://schemas.openxmlformats.org/drawingml/2006/table">
            <a:tbl>
              <a:tblPr firstRow="1" bandRow="1">
                <a:tableStyleId>{5C22544A-7EE6-4342-B048-85BDC9FD1C3A}</a:tableStyleId>
              </a:tblPr>
              <a:tblGrid>
                <a:gridCol w="1576070">
                  <a:extLst>
                    <a:ext uri="{9D8B030D-6E8A-4147-A177-3AD203B41FA5}">
                      <a16:colId xmlns:a16="http://schemas.microsoft.com/office/drawing/2014/main" val="1890874689"/>
                    </a:ext>
                  </a:extLst>
                </a:gridCol>
                <a:gridCol w="833337">
                  <a:extLst>
                    <a:ext uri="{9D8B030D-6E8A-4147-A177-3AD203B41FA5}">
                      <a16:colId xmlns:a16="http://schemas.microsoft.com/office/drawing/2014/main" val="1530174292"/>
                    </a:ext>
                  </a:extLst>
                </a:gridCol>
                <a:gridCol w="2318803">
                  <a:extLst>
                    <a:ext uri="{9D8B030D-6E8A-4147-A177-3AD203B41FA5}">
                      <a16:colId xmlns:a16="http://schemas.microsoft.com/office/drawing/2014/main" val="3275625093"/>
                    </a:ext>
                  </a:extLst>
                </a:gridCol>
                <a:gridCol w="1576070">
                  <a:extLst>
                    <a:ext uri="{9D8B030D-6E8A-4147-A177-3AD203B41FA5}">
                      <a16:colId xmlns:a16="http://schemas.microsoft.com/office/drawing/2014/main" val="22049312"/>
                    </a:ext>
                  </a:extLst>
                </a:gridCol>
              </a:tblGrid>
              <a:tr h="370840">
                <a:tc>
                  <a:txBody>
                    <a:bodyPr/>
                    <a:lstStyle/>
                    <a:p>
                      <a:pPr algn="ctr"/>
                      <a:r>
                        <a:rPr lang="nl-NL" sz="3200" b="1" dirty="0">
                          <a:solidFill>
                            <a:srgbClr val="0070C0"/>
                          </a:solidFill>
                        </a:rPr>
                        <a:t> € 1,19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lang="nl-NL" sz="3200" b="1" dirty="0">
                          <a:solidFill>
                            <a:srgbClr val="0070C0"/>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3200" b="1" dirty="0">
                          <a:solidFill>
                            <a:srgbClr val="0070C0"/>
                          </a:solidFill>
                        </a:rPr>
                        <a:t> € 0,10</a:t>
                      </a: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103879125"/>
                  </a:ext>
                </a:extLst>
              </a:tr>
              <a:tr h="370840">
                <a:tc>
                  <a:txBody>
                    <a:bodyPr/>
                    <a:lstStyle/>
                    <a:p>
                      <a:pPr algn="ctr"/>
                      <a:r>
                        <a:rPr lang="nl-NL" sz="3200" b="1" dirty="0">
                          <a:solidFill>
                            <a:srgbClr val="0070C0"/>
                          </a:solidFill>
                        </a:rPr>
                        <a:t>100%</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292244876"/>
                  </a:ext>
                </a:extLst>
              </a:tr>
            </a:tbl>
          </a:graphicData>
        </a:graphic>
      </p:graphicFrame>
      <p:sp>
        <p:nvSpPr>
          <p:cNvPr id="11" name="Tekstvak 10">
            <a:extLst>
              <a:ext uri="{FF2B5EF4-FFF2-40B4-BE49-F238E27FC236}">
                <a16:creationId xmlns:a16="http://schemas.microsoft.com/office/drawing/2014/main" id="{C53310E5-F108-4A74-B529-25432E1D34C7}"/>
              </a:ext>
            </a:extLst>
          </p:cNvPr>
          <p:cNvSpPr txBox="1"/>
          <p:nvPr/>
        </p:nvSpPr>
        <p:spPr>
          <a:xfrm>
            <a:off x="2438400" y="5151120"/>
            <a:ext cx="5628640" cy="707886"/>
          </a:xfrm>
          <a:prstGeom prst="rect">
            <a:avLst/>
          </a:prstGeom>
          <a:noFill/>
        </p:spPr>
        <p:txBody>
          <a:bodyPr wrap="square" rtlCol="0">
            <a:spAutoFit/>
          </a:bodyPr>
          <a:lstStyle/>
          <a:p>
            <a:r>
              <a:rPr lang="nl-NL" sz="4000" dirty="0">
                <a:solidFill>
                  <a:srgbClr val="00B050"/>
                </a:solidFill>
              </a:rPr>
              <a:t>De prijsdaling is 8,4%</a:t>
            </a:r>
          </a:p>
        </p:txBody>
      </p:sp>
    </p:spTree>
    <p:extLst>
      <p:ext uri="{BB962C8B-B14F-4D97-AF65-F5344CB8AC3E}">
        <p14:creationId xmlns:p14="http://schemas.microsoft.com/office/powerpoint/2010/main" val="1946469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4B4339-F49E-4694-88F0-DF2D6CCF5DD4}"/>
              </a:ext>
            </a:extLst>
          </p:cNvPr>
          <p:cNvSpPr>
            <a:spLocks noGrp="1"/>
          </p:cNvSpPr>
          <p:nvPr>
            <p:ph type="title"/>
          </p:nvPr>
        </p:nvSpPr>
        <p:spPr>
          <a:xfrm>
            <a:off x="838200" y="365125"/>
            <a:ext cx="10515600" cy="2936875"/>
          </a:xfrm>
        </p:spPr>
        <p:txBody>
          <a:bodyPr>
            <a:normAutofit/>
          </a:bodyPr>
          <a:lstStyle/>
          <a:p>
            <a:br>
              <a:rPr lang="nl-NL" sz="3200" dirty="0">
                <a:effectLst/>
                <a:latin typeface="Times New Roman" panose="02020603050405020304" pitchFamily="18" charset="0"/>
                <a:ea typeface="Times New Roman" panose="02020603050405020304" pitchFamily="18" charset="0"/>
              </a:rPr>
            </a:br>
            <a:endParaRPr lang="nl-NL" sz="6600" dirty="0"/>
          </a:p>
        </p:txBody>
      </p:sp>
      <p:sp>
        <p:nvSpPr>
          <p:cNvPr id="3" name="Tijdelijke aanduiding voor inhoud 2">
            <a:extLst>
              <a:ext uri="{FF2B5EF4-FFF2-40B4-BE49-F238E27FC236}">
                <a16:creationId xmlns:a16="http://schemas.microsoft.com/office/drawing/2014/main" id="{91603886-958A-4984-88EA-9376A6FAB389}"/>
              </a:ext>
            </a:extLst>
          </p:cNvPr>
          <p:cNvSpPr>
            <a:spLocks noGrp="1"/>
          </p:cNvSpPr>
          <p:nvPr>
            <p:ph idx="1"/>
          </p:nvPr>
        </p:nvSpPr>
        <p:spPr>
          <a:xfrm>
            <a:off x="838200" y="3556000"/>
            <a:ext cx="10515600" cy="2620962"/>
          </a:xfrm>
        </p:spPr>
        <p:txBody>
          <a:bodyPr>
            <a:normAutofit/>
          </a:bodyPr>
          <a:lstStyle/>
          <a:p>
            <a:pPr marL="0" indent="0">
              <a:buNone/>
            </a:pPr>
            <a:r>
              <a:rPr lang="nl-NL" sz="3200" b="1" dirty="0">
                <a:solidFill>
                  <a:srgbClr val="0070C0"/>
                </a:solidFill>
                <a:effectLst/>
                <a:latin typeface="Calibri" panose="020F0502020204030204" pitchFamily="34" charset="0"/>
                <a:ea typeface="Times New Roman" panose="02020603050405020304" pitchFamily="18" charset="0"/>
              </a:rPr>
              <a:t>€ 2.200.000 : 52 : 85 : 40</a:t>
            </a:r>
            <a:endParaRPr lang="nl-NL" sz="3200" b="1" dirty="0">
              <a:solidFill>
                <a:srgbClr val="0070C0"/>
              </a:solidFill>
            </a:endParaRPr>
          </a:p>
        </p:txBody>
      </p:sp>
      <p:sp>
        <p:nvSpPr>
          <p:cNvPr id="5" name="Tekstvak 4">
            <a:extLst>
              <a:ext uri="{FF2B5EF4-FFF2-40B4-BE49-F238E27FC236}">
                <a16:creationId xmlns:a16="http://schemas.microsoft.com/office/drawing/2014/main" id="{7C74A2D6-D65B-4F9E-AA7B-3F69F55CC66F}"/>
              </a:ext>
            </a:extLst>
          </p:cNvPr>
          <p:cNvSpPr txBox="1"/>
          <p:nvPr/>
        </p:nvSpPr>
        <p:spPr>
          <a:xfrm>
            <a:off x="838200" y="888276"/>
            <a:ext cx="9839960" cy="2062103"/>
          </a:xfrm>
          <a:prstGeom prst="rect">
            <a:avLst/>
          </a:prstGeom>
          <a:noFill/>
        </p:spPr>
        <p:txBody>
          <a:bodyPr wrap="square">
            <a:spAutoFit/>
          </a:bodyPr>
          <a:lstStyle/>
          <a:p>
            <a:pPr lvl="0"/>
            <a:r>
              <a:rPr lang="nl-NL" sz="3200" dirty="0">
                <a:effectLst/>
                <a:latin typeface="Calibri" panose="020F0502020204030204" pitchFamily="34" charset="0"/>
                <a:ea typeface="Times New Roman" panose="02020603050405020304" pitchFamily="18" charset="0"/>
              </a:rPr>
              <a:t>19)	Bij een snoepfabriek werken 85 mensen 40 uur 	per week. Per jaar wordt er voor € 2.200.000 	aan snoep geproduceerd. Bereken de 	arbeidsproductiviteit van een werknemer per uur.</a:t>
            </a:r>
            <a:endParaRPr lang="nl-NL" sz="3200" dirty="0">
              <a:effectLst/>
              <a:latin typeface="Times New Roman" panose="02020603050405020304" pitchFamily="18" charset="0"/>
              <a:ea typeface="Times New Roman" panose="02020603050405020304" pitchFamily="18" charset="0"/>
            </a:endParaRPr>
          </a:p>
        </p:txBody>
      </p:sp>
      <p:sp>
        <p:nvSpPr>
          <p:cNvPr id="6" name="Tekstvak 5">
            <a:extLst>
              <a:ext uri="{FF2B5EF4-FFF2-40B4-BE49-F238E27FC236}">
                <a16:creationId xmlns:a16="http://schemas.microsoft.com/office/drawing/2014/main" id="{861A7009-1505-4C2A-AA16-5399C559B07D}"/>
              </a:ext>
            </a:extLst>
          </p:cNvPr>
          <p:cNvSpPr txBox="1"/>
          <p:nvPr/>
        </p:nvSpPr>
        <p:spPr>
          <a:xfrm>
            <a:off x="5760720" y="3532763"/>
            <a:ext cx="1950720" cy="584775"/>
          </a:xfrm>
          <a:prstGeom prst="rect">
            <a:avLst/>
          </a:prstGeom>
          <a:noFill/>
        </p:spPr>
        <p:txBody>
          <a:bodyPr wrap="square">
            <a:spAutoFit/>
          </a:bodyPr>
          <a:lstStyle/>
          <a:p>
            <a:r>
              <a:rPr lang="nl-NL" sz="3200" b="1" dirty="0">
                <a:solidFill>
                  <a:srgbClr val="00B050"/>
                </a:solidFill>
                <a:effectLst/>
                <a:latin typeface="Calibri" panose="020F0502020204030204" pitchFamily="34" charset="0"/>
                <a:ea typeface="Times New Roman" panose="02020603050405020304" pitchFamily="18" charset="0"/>
              </a:rPr>
              <a:t>€ 12,44</a:t>
            </a:r>
            <a:endParaRPr lang="nl-NL" sz="3200" dirty="0">
              <a:solidFill>
                <a:srgbClr val="00B050"/>
              </a:solidFill>
            </a:endParaRPr>
          </a:p>
        </p:txBody>
      </p:sp>
    </p:spTree>
    <p:extLst>
      <p:ext uri="{BB962C8B-B14F-4D97-AF65-F5344CB8AC3E}">
        <p14:creationId xmlns:p14="http://schemas.microsoft.com/office/powerpoint/2010/main" val="3886385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4B4339-F49E-4694-88F0-DF2D6CCF5DD4}"/>
              </a:ext>
            </a:extLst>
          </p:cNvPr>
          <p:cNvSpPr>
            <a:spLocks noGrp="1"/>
          </p:cNvSpPr>
          <p:nvPr>
            <p:ph type="title"/>
          </p:nvPr>
        </p:nvSpPr>
        <p:spPr>
          <a:xfrm>
            <a:off x="838200" y="365125"/>
            <a:ext cx="10515600" cy="2936875"/>
          </a:xfrm>
        </p:spPr>
        <p:txBody>
          <a:bodyPr>
            <a:normAutofit/>
          </a:bodyPr>
          <a:lstStyle/>
          <a:p>
            <a:br>
              <a:rPr lang="nl-NL" sz="3200" dirty="0">
                <a:effectLst/>
                <a:latin typeface="Times New Roman" panose="02020603050405020304" pitchFamily="18" charset="0"/>
                <a:ea typeface="Times New Roman" panose="02020603050405020304" pitchFamily="18" charset="0"/>
              </a:rPr>
            </a:br>
            <a:endParaRPr lang="nl-NL" sz="6600" dirty="0"/>
          </a:p>
        </p:txBody>
      </p:sp>
      <p:sp>
        <p:nvSpPr>
          <p:cNvPr id="3" name="Tijdelijke aanduiding voor inhoud 2">
            <a:extLst>
              <a:ext uri="{FF2B5EF4-FFF2-40B4-BE49-F238E27FC236}">
                <a16:creationId xmlns:a16="http://schemas.microsoft.com/office/drawing/2014/main" id="{91603886-958A-4984-88EA-9376A6FAB389}"/>
              </a:ext>
            </a:extLst>
          </p:cNvPr>
          <p:cNvSpPr>
            <a:spLocks noGrp="1"/>
          </p:cNvSpPr>
          <p:nvPr>
            <p:ph idx="1"/>
          </p:nvPr>
        </p:nvSpPr>
        <p:spPr>
          <a:xfrm>
            <a:off x="838200" y="3556000"/>
            <a:ext cx="10515600" cy="2620962"/>
          </a:xfrm>
        </p:spPr>
        <p:txBody>
          <a:bodyPr>
            <a:normAutofit/>
          </a:bodyPr>
          <a:lstStyle/>
          <a:p>
            <a:pPr marL="0" indent="0">
              <a:buNone/>
            </a:pPr>
            <a:r>
              <a:rPr lang="nl-NL" sz="3200" b="1" dirty="0">
                <a:solidFill>
                  <a:srgbClr val="0070C0"/>
                </a:solidFill>
                <a:effectLst/>
                <a:latin typeface="Calibri" panose="020F0502020204030204" pitchFamily="34" charset="0"/>
                <a:ea typeface="Times New Roman" panose="02020603050405020304" pitchFamily="18" charset="0"/>
              </a:rPr>
              <a:t>€ 1.225.000.000.000 : 60.000.000</a:t>
            </a:r>
            <a:endParaRPr lang="nl-NL" sz="3200" b="1" dirty="0">
              <a:solidFill>
                <a:srgbClr val="0070C0"/>
              </a:solidFill>
            </a:endParaRPr>
          </a:p>
        </p:txBody>
      </p:sp>
      <p:sp>
        <p:nvSpPr>
          <p:cNvPr id="5" name="Tekstvak 4">
            <a:extLst>
              <a:ext uri="{FF2B5EF4-FFF2-40B4-BE49-F238E27FC236}">
                <a16:creationId xmlns:a16="http://schemas.microsoft.com/office/drawing/2014/main" id="{24B6CC1C-AC44-4546-885C-ADCC1C06AA18}"/>
              </a:ext>
            </a:extLst>
          </p:cNvPr>
          <p:cNvSpPr txBox="1"/>
          <p:nvPr/>
        </p:nvSpPr>
        <p:spPr>
          <a:xfrm>
            <a:off x="838200" y="1020356"/>
            <a:ext cx="9230360" cy="2062103"/>
          </a:xfrm>
          <a:prstGeom prst="rect">
            <a:avLst/>
          </a:prstGeom>
          <a:noFill/>
        </p:spPr>
        <p:txBody>
          <a:bodyPr wrap="square">
            <a:spAutoFit/>
          </a:bodyPr>
          <a:lstStyle/>
          <a:p>
            <a:pPr lvl="0"/>
            <a:r>
              <a:rPr lang="nl-NL" sz="3200" dirty="0">
                <a:effectLst/>
                <a:latin typeface="Calibri" panose="020F0502020204030204" pitchFamily="34" charset="0"/>
                <a:ea typeface="Times New Roman" panose="02020603050405020304" pitchFamily="18" charset="0"/>
              </a:rPr>
              <a:t>20)	In Frankrijk wonen 60 miljoen mensen. Het 	nationaal inkomen ligt rond de € 1.225 miljard. 	Bereken het nationaal inkomen per hoofd van de 	bevolking. Rond je antwoord af op hele euro.</a:t>
            </a:r>
            <a:endParaRPr lang="nl-NL" sz="3200" dirty="0">
              <a:effectLst/>
              <a:latin typeface="Times New Roman" panose="02020603050405020304" pitchFamily="18" charset="0"/>
              <a:ea typeface="Times New Roman" panose="02020603050405020304" pitchFamily="18" charset="0"/>
            </a:endParaRPr>
          </a:p>
        </p:txBody>
      </p:sp>
      <p:sp>
        <p:nvSpPr>
          <p:cNvPr id="6" name="Tekstvak 5">
            <a:extLst>
              <a:ext uri="{FF2B5EF4-FFF2-40B4-BE49-F238E27FC236}">
                <a16:creationId xmlns:a16="http://schemas.microsoft.com/office/drawing/2014/main" id="{1A1C9C12-38EA-4BCB-99A2-5F7DF73A37D4}"/>
              </a:ext>
            </a:extLst>
          </p:cNvPr>
          <p:cNvSpPr txBox="1"/>
          <p:nvPr/>
        </p:nvSpPr>
        <p:spPr>
          <a:xfrm>
            <a:off x="3261360" y="4281706"/>
            <a:ext cx="6096000" cy="584775"/>
          </a:xfrm>
          <a:prstGeom prst="rect">
            <a:avLst/>
          </a:prstGeom>
          <a:noFill/>
        </p:spPr>
        <p:txBody>
          <a:bodyPr wrap="square">
            <a:spAutoFit/>
          </a:bodyPr>
          <a:lstStyle/>
          <a:p>
            <a:r>
              <a:rPr lang="nl-NL" sz="3200" b="1" dirty="0">
                <a:solidFill>
                  <a:srgbClr val="00B050"/>
                </a:solidFill>
                <a:effectLst/>
                <a:latin typeface="Calibri" panose="020F0502020204030204" pitchFamily="34" charset="0"/>
                <a:ea typeface="Times New Roman" panose="02020603050405020304" pitchFamily="18" charset="0"/>
              </a:rPr>
              <a:t>Inkomen per hoofd € 20.417</a:t>
            </a:r>
            <a:endParaRPr lang="nl-NL" sz="3200" dirty="0">
              <a:solidFill>
                <a:srgbClr val="00B050"/>
              </a:solidFill>
            </a:endParaRPr>
          </a:p>
        </p:txBody>
      </p:sp>
    </p:spTree>
    <p:extLst>
      <p:ext uri="{BB962C8B-B14F-4D97-AF65-F5344CB8AC3E}">
        <p14:creationId xmlns:p14="http://schemas.microsoft.com/office/powerpoint/2010/main" val="3651494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4B4339-F49E-4694-88F0-DF2D6CCF5DD4}"/>
              </a:ext>
            </a:extLst>
          </p:cNvPr>
          <p:cNvSpPr>
            <a:spLocks noGrp="1"/>
          </p:cNvSpPr>
          <p:nvPr>
            <p:ph type="title"/>
          </p:nvPr>
        </p:nvSpPr>
        <p:spPr>
          <a:xfrm>
            <a:off x="838200" y="365125"/>
            <a:ext cx="10515600" cy="2936875"/>
          </a:xfrm>
        </p:spPr>
        <p:txBody>
          <a:bodyPr>
            <a:normAutofit/>
          </a:bodyPr>
          <a:lstStyle/>
          <a:p>
            <a:br>
              <a:rPr lang="nl-NL" sz="3200" dirty="0">
                <a:effectLst/>
                <a:latin typeface="Times New Roman" panose="02020603050405020304" pitchFamily="18" charset="0"/>
                <a:ea typeface="Times New Roman" panose="02020603050405020304" pitchFamily="18" charset="0"/>
              </a:rPr>
            </a:br>
            <a:endParaRPr lang="nl-NL" sz="6600" dirty="0"/>
          </a:p>
        </p:txBody>
      </p:sp>
      <p:sp>
        <p:nvSpPr>
          <p:cNvPr id="3" name="Tijdelijke aanduiding voor inhoud 2">
            <a:extLst>
              <a:ext uri="{FF2B5EF4-FFF2-40B4-BE49-F238E27FC236}">
                <a16:creationId xmlns:a16="http://schemas.microsoft.com/office/drawing/2014/main" id="{91603886-958A-4984-88EA-9376A6FAB389}"/>
              </a:ext>
            </a:extLst>
          </p:cNvPr>
          <p:cNvSpPr>
            <a:spLocks noGrp="1"/>
          </p:cNvSpPr>
          <p:nvPr>
            <p:ph idx="1"/>
          </p:nvPr>
        </p:nvSpPr>
        <p:spPr>
          <a:xfrm>
            <a:off x="838200" y="3556000"/>
            <a:ext cx="10515600" cy="2620962"/>
          </a:xfrm>
        </p:spPr>
        <p:txBody>
          <a:bodyPr>
            <a:normAutofit/>
          </a:bodyPr>
          <a:lstStyle/>
          <a:p>
            <a:pPr marL="0" indent="0">
              <a:buNone/>
            </a:pPr>
            <a:r>
              <a:rPr lang="nl-NL" sz="3200" b="1" dirty="0">
                <a:solidFill>
                  <a:srgbClr val="0070C0"/>
                </a:solidFill>
              </a:rPr>
              <a:t>500.000 x € 0,80 </a:t>
            </a:r>
          </a:p>
        </p:txBody>
      </p:sp>
      <p:sp>
        <p:nvSpPr>
          <p:cNvPr id="6" name="Tekstvak 5">
            <a:extLst>
              <a:ext uri="{FF2B5EF4-FFF2-40B4-BE49-F238E27FC236}">
                <a16:creationId xmlns:a16="http://schemas.microsoft.com/office/drawing/2014/main" id="{984148E9-5B60-4851-8221-B3B67830D3DF}"/>
              </a:ext>
            </a:extLst>
          </p:cNvPr>
          <p:cNvSpPr txBox="1"/>
          <p:nvPr/>
        </p:nvSpPr>
        <p:spPr>
          <a:xfrm>
            <a:off x="838200" y="1006455"/>
            <a:ext cx="8712200" cy="2062103"/>
          </a:xfrm>
          <a:prstGeom prst="rect">
            <a:avLst/>
          </a:prstGeom>
          <a:noFill/>
        </p:spPr>
        <p:txBody>
          <a:bodyPr wrap="square">
            <a:spAutoFit/>
          </a:bodyPr>
          <a:lstStyle/>
          <a:p>
            <a:r>
              <a:rPr lang="nl-NL" sz="3200" dirty="0"/>
              <a:t>21)	Nederland heeft 500.000 kilo tomaten 	verkocht aan Duitsland tegen een gemiddelde 	prijs van € 0,80 per kilo. Bereken de 	exportwaarde van de tomaten.</a:t>
            </a:r>
          </a:p>
        </p:txBody>
      </p:sp>
      <p:sp>
        <p:nvSpPr>
          <p:cNvPr id="7" name="Tekstvak 6">
            <a:extLst>
              <a:ext uri="{FF2B5EF4-FFF2-40B4-BE49-F238E27FC236}">
                <a16:creationId xmlns:a16="http://schemas.microsoft.com/office/drawing/2014/main" id="{80E75B07-41CE-451D-BD27-4FEA9FEE0125}"/>
              </a:ext>
            </a:extLst>
          </p:cNvPr>
          <p:cNvSpPr txBox="1"/>
          <p:nvPr/>
        </p:nvSpPr>
        <p:spPr>
          <a:xfrm>
            <a:off x="4389120" y="3556000"/>
            <a:ext cx="6096000" cy="584775"/>
          </a:xfrm>
          <a:prstGeom prst="rect">
            <a:avLst/>
          </a:prstGeom>
          <a:noFill/>
        </p:spPr>
        <p:txBody>
          <a:bodyPr wrap="square">
            <a:spAutoFit/>
          </a:bodyPr>
          <a:lstStyle/>
          <a:p>
            <a:r>
              <a:rPr lang="nl-NL" sz="3200" b="1" dirty="0">
                <a:solidFill>
                  <a:srgbClr val="00B050"/>
                </a:solidFill>
                <a:effectLst/>
                <a:latin typeface="Calibri" panose="020F0502020204030204" pitchFamily="34" charset="0"/>
                <a:ea typeface="Times New Roman" panose="02020603050405020304" pitchFamily="18" charset="0"/>
              </a:rPr>
              <a:t>€ 400.000</a:t>
            </a:r>
            <a:endParaRPr lang="nl-NL" sz="3200" dirty="0">
              <a:solidFill>
                <a:srgbClr val="00B050"/>
              </a:solidFill>
            </a:endParaRPr>
          </a:p>
        </p:txBody>
      </p:sp>
    </p:spTree>
    <p:extLst>
      <p:ext uri="{BB962C8B-B14F-4D97-AF65-F5344CB8AC3E}">
        <p14:creationId xmlns:p14="http://schemas.microsoft.com/office/powerpoint/2010/main" val="1602539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4B4339-F49E-4694-88F0-DF2D6CCF5DD4}"/>
              </a:ext>
            </a:extLst>
          </p:cNvPr>
          <p:cNvSpPr>
            <a:spLocks noGrp="1"/>
          </p:cNvSpPr>
          <p:nvPr>
            <p:ph type="title"/>
          </p:nvPr>
        </p:nvSpPr>
        <p:spPr>
          <a:xfrm>
            <a:off x="838200" y="365125"/>
            <a:ext cx="10515600" cy="2936875"/>
          </a:xfrm>
        </p:spPr>
        <p:txBody>
          <a:bodyPr>
            <a:normAutofit/>
          </a:bodyPr>
          <a:lstStyle/>
          <a:p>
            <a:br>
              <a:rPr lang="nl-NL" sz="3200" dirty="0">
                <a:effectLst/>
                <a:latin typeface="Times New Roman" panose="02020603050405020304" pitchFamily="18" charset="0"/>
                <a:ea typeface="Times New Roman" panose="02020603050405020304" pitchFamily="18" charset="0"/>
              </a:rPr>
            </a:br>
            <a:endParaRPr lang="nl-NL" sz="6600" dirty="0"/>
          </a:p>
        </p:txBody>
      </p:sp>
      <p:sp>
        <p:nvSpPr>
          <p:cNvPr id="8" name="Tekstvak 7">
            <a:extLst>
              <a:ext uri="{FF2B5EF4-FFF2-40B4-BE49-F238E27FC236}">
                <a16:creationId xmlns:a16="http://schemas.microsoft.com/office/drawing/2014/main" id="{F3EA8F40-1E9B-4BE6-8D8F-0C9F822FB5A5}"/>
              </a:ext>
            </a:extLst>
          </p:cNvPr>
          <p:cNvSpPr txBox="1"/>
          <p:nvPr/>
        </p:nvSpPr>
        <p:spPr>
          <a:xfrm>
            <a:off x="838200" y="910232"/>
            <a:ext cx="10256520" cy="1569660"/>
          </a:xfrm>
          <a:prstGeom prst="rect">
            <a:avLst/>
          </a:prstGeom>
          <a:noFill/>
        </p:spPr>
        <p:txBody>
          <a:bodyPr wrap="square">
            <a:spAutoFit/>
          </a:bodyPr>
          <a:lstStyle/>
          <a:p>
            <a:r>
              <a:rPr lang="nl-NL" sz="3200" dirty="0"/>
              <a:t>22)	Het nationaal inkomen is na de tweede wereldoorlog gestegen van € 210 miljard naar € 840 miljard. Bereken de procentuele stijging van het nationaal inkomen.</a:t>
            </a:r>
          </a:p>
        </p:txBody>
      </p:sp>
      <p:graphicFrame>
        <p:nvGraphicFramePr>
          <p:cNvPr id="9" name="Tabel 10">
            <a:extLst>
              <a:ext uri="{FF2B5EF4-FFF2-40B4-BE49-F238E27FC236}">
                <a16:creationId xmlns:a16="http://schemas.microsoft.com/office/drawing/2014/main" id="{0B6558B7-17C6-44CE-B84E-1BE3332277B2}"/>
              </a:ext>
            </a:extLst>
          </p:cNvPr>
          <p:cNvGraphicFramePr>
            <a:graphicFrameLocks/>
          </p:cNvGraphicFramePr>
          <p:nvPr>
            <p:extLst>
              <p:ext uri="{D42A27DB-BD31-4B8C-83A1-F6EECF244321}">
                <p14:modId xmlns:p14="http://schemas.microsoft.com/office/powerpoint/2010/main" val="1912080360"/>
              </p:ext>
            </p:extLst>
          </p:nvPr>
        </p:nvGraphicFramePr>
        <p:xfrm>
          <a:off x="1844040" y="3794760"/>
          <a:ext cx="6304280" cy="1158240"/>
        </p:xfrm>
        <a:graphic>
          <a:graphicData uri="http://schemas.openxmlformats.org/drawingml/2006/table">
            <a:tbl>
              <a:tblPr firstRow="1" bandRow="1">
                <a:tableStyleId>{5C22544A-7EE6-4342-B048-85BDC9FD1C3A}</a:tableStyleId>
              </a:tblPr>
              <a:tblGrid>
                <a:gridCol w="1576070">
                  <a:extLst>
                    <a:ext uri="{9D8B030D-6E8A-4147-A177-3AD203B41FA5}">
                      <a16:colId xmlns:a16="http://schemas.microsoft.com/office/drawing/2014/main" val="1890874689"/>
                    </a:ext>
                  </a:extLst>
                </a:gridCol>
                <a:gridCol w="833337">
                  <a:extLst>
                    <a:ext uri="{9D8B030D-6E8A-4147-A177-3AD203B41FA5}">
                      <a16:colId xmlns:a16="http://schemas.microsoft.com/office/drawing/2014/main" val="1530174292"/>
                    </a:ext>
                  </a:extLst>
                </a:gridCol>
                <a:gridCol w="2318803">
                  <a:extLst>
                    <a:ext uri="{9D8B030D-6E8A-4147-A177-3AD203B41FA5}">
                      <a16:colId xmlns:a16="http://schemas.microsoft.com/office/drawing/2014/main" val="3275625093"/>
                    </a:ext>
                  </a:extLst>
                </a:gridCol>
                <a:gridCol w="1576070">
                  <a:extLst>
                    <a:ext uri="{9D8B030D-6E8A-4147-A177-3AD203B41FA5}">
                      <a16:colId xmlns:a16="http://schemas.microsoft.com/office/drawing/2014/main" val="22049312"/>
                    </a:ext>
                  </a:extLst>
                </a:gridCol>
              </a:tblGrid>
              <a:tr h="370840">
                <a:tc>
                  <a:txBody>
                    <a:bodyPr/>
                    <a:lstStyle/>
                    <a:p>
                      <a:pPr algn="ctr"/>
                      <a:r>
                        <a:rPr lang="nl-NL" sz="3200" b="1" dirty="0">
                          <a:solidFill>
                            <a:srgbClr val="0070C0"/>
                          </a:solidFill>
                        </a:rPr>
                        <a:t> € 210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lang="nl-NL" sz="3200" b="1" dirty="0">
                          <a:solidFill>
                            <a:srgbClr val="0070C0"/>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3200" dirty="0">
                          <a:solidFill>
                            <a:srgbClr val="0070C0"/>
                          </a:solidFill>
                        </a:rPr>
                        <a:t>€ 630 </a:t>
                      </a:r>
                      <a:r>
                        <a:rPr lang="nl-NL" sz="3200" b="1" dirty="0">
                          <a:solidFill>
                            <a:srgbClr val="0070C0"/>
                          </a:solidFill>
                        </a:rPr>
                        <a:t> </a:t>
                      </a: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103879125"/>
                  </a:ext>
                </a:extLst>
              </a:tr>
              <a:tr h="370840">
                <a:tc>
                  <a:txBody>
                    <a:bodyPr/>
                    <a:lstStyle/>
                    <a:p>
                      <a:pPr algn="ctr"/>
                      <a:r>
                        <a:rPr lang="nl-NL" sz="3200" b="1" dirty="0">
                          <a:solidFill>
                            <a:srgbClr val="0070C0"/>
                          </a:solidFill>
                        </a:rPr>
                        <a:t>100%</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nl-NL" sz="3200" b="1"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292244876"/>
                  </a:ext>
                </a:extLst>
              </a:tr>
            </a:tbl>
          </a:graphicData>
        </a:graphic>
      </p:graphicFrame>
      <p:sp>
        <p:nvSpPr>
          <p:cNvPr id="10" name="Tekstvak 9">
            <a:extLst>
              <a:ext uri="{FF2B5EF4-FFF2-40B4-BE49-F238E27FC236}">
                <a16:creationId xmlns:a16="http://schemas.microsoft.com/office/drawing/2014/main" id="{B3CA6CF6-6896-4C29-9EC0-11FAE196A148}"/>
              </a:ext>
            </a:extLst>
          </p:cNvPr>
          <p:cNvSpPr txBox="1"/>
          <p:nvPr/>
        </p:nvSpPr>
        <p:spPr>
          <a:xfrm>
            <a:off x="4541520" y="5537269"/>
            <a:ext cx="4572000" cy="584775"/>
          </a:xfrm>
          <a:prstGeom prst="rect">
            <a:avLst/>
          </a:prstGeom>
          <a:noFill/>
        </p:spPr>
        <p:txBody>
          <a:bodyPr wrap="square">
            <a:spAutoFit/>
          </a:bodyPr>
          <a:lstStyle/>
          <a:p>
            <a:r>
              <a:rPr lang="nl-NL" sz="3200" b="1" dirty="0">
                <a:solidFill>
                  <a:srgbClr val="00B050"/>
                </a:solidFill>
                <a:latin typeface="Calibri" panose="020F0502020204030204" pitchFamily="34" charset="0"/>
              </a:rPr>
              <a:t>De stijging is 300%</a:t>
            </a:r>
            <a:endParaRPr lang="nl-NL" sz="3200" dirty="0">
              <a:solidFill>
                <a:srgbClr val="00B050"/>
              </a:solidFill>
            </a:endParaRPr>
          </a:p>
        </p:txBody>
      </p:sp>
    </p:spTree>
    <p:extLst>
      <p:ext uri="{BB962C8B-B14F-4D97-AF65-F5344CB8AC3E}">
        <p14:creationId xmlns:p14="http://schemas.microsoft.com/office/powerpoint/2010/main" val="14439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4B4339-F49E-4694-88F0-DF2D6CCF5DD4}"/>
              </a:ext>
            </a:extLst>
          </p:cNvPr>
          <p:cNvSpPr>
            <a:spLocks noGrp="1"/>
          </p:cNvSpPr>
          <p:nvPr>
            <p:ph type="title"/>
          </p:nvPr>
        </p:nvSpPr>
        <p:spPr>
          <a:xfrm>
            <a:off x="838200" y="365125"/>
            <a:ext cx="10515600" cy="2936875"/>
          </a:xfrm>
        </p:spPr>
        <p:txBody>
          <a:bodyPr>
            <a:normAutofit/>
          </a:bodyPr>
          <a:lstStyle/>
          <a:p>
            <a:pPr lvl="0"/>
            <a:r>
              <a:rPr lang="nl-NL" sz="3200" dirty="0">
                <a:effectLst/>
                <a:latin typeface="Calibri" panose="020F0502020204030204" pitchFamily="34" charset="0"/>
                <a:ea typeface="Times New Roman" panose="02020603050405020304" pitchFamily="18" charset="0"/>
              </a:rPr>
              <a:t>2)	Femke verdient € 2.230 per maand. De vakbonden 	hebben afgesproken dat er een loonsverhoging komt van 	2,1%. Bereken het nieuwe maandloon van Femke.</a:t>
            </a:r>
            <a:endParaRPr lang="nl-NL" sz="3200" dirty="0">
              <a:effectLst/>
              <a:latin typeface="Times New Roman" panose="02020603050405020304" pitchFamily="18" charset="0"/>
              <a:ea typeface="Times New Roman" panose="02020603050405020304" pitchFamily="18" charset="0"/>
            </a:endParaRPr>
          </a:p>
        </p:txBody>
      </p:sp>
      <p:graphicFrame>
        <p:nvGraphicFramePr>
          <p:cNvPr id="9" name="Tabel 10">
            <a:extLst>
              <a:ext uri="{FF2B5EF4-FFF2-40B4-BE49-F238E27FC236}">
                <a16:creationId xmlns:a16="http://schemas.microsoft.com/office/drawing/2014/main" id="{F8109B65-368A-4C06-BB4E-2CA89E3BE25B}"/>
              </a:ext>
            </a:extLst>
          </p:cNvPr>
          <p:cNvGraphicFramePr>
            <a:graphicFrameLocks noGrp="1"/>
          </p:cNvGraphicFramePr>
          <p:nvPr>
            <p:ph idx="1"/>
            <p:extLst>
              <p:ext uri="{D42A27DB-BD31-4B8C-83A1-F6EECF244321}">
                <p14:modId xmlns:p14="http://schemas.microsoft.com/office/powerpoint/2010/main" val="3646552627"/>
              </p:ext>
            </p:extLst>
          </p:nvPr>
        </p:nvGraphicFramePr>
        <p:xfrm>
          <a:off x="838200" y="3556001"/>
          <a:ext cx="6304280" cy="1158240"/>
        </p:xfrm>
        <a:graphic>
          <a:graphicData uri="http://schemas.openxmlformats.org/drawingml/2006/table">
            <a:tbl>
              <a:tblPr firstRow="1" bandRow="1">
                <a:tableStyleId>{5C22544A-7EE6-4342-B048-85BDC9FD1C3A}</a:tableStyleId>
              </a:tblPr>
              <a:tblGrid>
                <a:gridCol w="1576070">
                  <a:extLst>
                    <a:ext uri="{9D8B030D-6E8A-4147-A177-3AD203B41FA5}">
                      <a16:colId xmlns:a16="http://schemas.microsoft.com/office/drawing/2014/main" val="1890874689"/>
                    </a:ext>
                  </a:extLst>
                </a:gridCol>
                <a:gridCol w="833337">
                  <a:extLst>
                    <a:ext uri="{9D8B030D-6E8A-4147-A177-3AD203B41FA5}">
                      <a16:colId xmlns:a16="http://schemas.microsoft.com/office/drawing/2014/main" val="1530174292"/>
                    </a:ext>
                  </a:extLst>
                </a:gridCol>
                <a:gridCol w="2318803">
                  <a:extLst>
                    <a:ext uri="{9D8B030D-6E8A-4147-A177-3AD203B41FA5}">
                      <a16:colId xmlns:a16="http://schemas.microsoft.com/office/drawing/2014/main" val="3275625093"/>
                    </a:ext>
                  </a:extLst>
                </a:gridCol>
                <a:gridCol w="1576070">
                  <a:extLst>
                    <a:ext uri="{9D8B030D-6E8A-4147-A177-3AD203B41FA5}">
                      <a16:colId xmlns:a16="http://schemas.microsoft.com/office/drawing/2014/main" val="22049312"/>
                    </a:ext>
                  </a:extLst>
                </a:gridCol>
              </a:tblGrid>
              <a:tr h="370840">
                <a:tc>
                  <a:txBody>
                    <a:bodyPr/>
                    <a:lstStyle/>
                    <a:p>
                      <a:pPr algn="ctr"/>
                      <a:r>
                        <a:rPr lang="nl-NL" sz="3200" b="1" dirty="0">
                          <a:solidFill>
                            <a:srgbClr val="0070C0"/>
                          </a:solidFill>
                        </a:rPr>
                        <a:t> € 2.230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lang="nl-NL" sz="3200" b="1" dirty="0">
                          <a:solidFill>
                            <a:srgbClr val="0070C0"/>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3200" b="1" dirty="0">
                          <a:solidFill>
                            <a:srgbClr val="0070C0"/>
                          </a:solidFill>
                        </a:rPr>
                        <a:t> </a:t>
                      </a: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103879125"/>
                  </a:ext>
                </a:extLst>
              </a:tr>
              <a:tr h="370840">
                <a:tc>
                  <a:txBody>
                    <a:bodyPr/>
                    <a:lstStyle/>
                    <a:p>
                      <a:pPr algn="ctr"/>
                      <a:r>
                        <a:rPr lang="nl-NL" sz="3200" b="1" dirty="0">
                          <a:solidFill>
                            <a:srgbClr val="0070C0"/>
                          </a:solidFill>
                        </a:rPr>
                        <a:t>100%</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3200" b="1" dirty="0">
                          <a:solidFill>
                            <a:srgbClr val="0070C0"/>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lang="nl-NL" sz="3200" b="1" dirty="0">
                          <a:solidFill>
                            <a:srgbClr val="0070C0"/>
                          </a:solidFill>
                        </a:rPr>
                        <a:t>102,1%</a:t>
                      </a: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292244876"/>
                  </a:ext>
                </a:extLst>
              </a:tr>
            </a:tbl>
          </a:graphicData>
        </a:graphic>
      </p:graphicFrame>
      <p:sp>
        <p:nvSpPr>
          <p:cNvPr id="10" name="Tekstvak 9">
            <a:extLst>
              <a:ext uri="{FF2B5EF4-FFF2-40B4-BE49-F238E27FC236}">
                <a16:creationId xmlns:a16="http://schemas.microsoft.com/office/drawing/2014/main" id="{AE55BA01-C28C-46CA-8F9E-655E74BE2AD1}"/>
              </a:ext>
            </a:extLst>
          </p:cNvPr>
          <p:cNvSpPr txBox="1"/>
          <p:nvPr/>
        </p:nvSpPr>
        <p:spPr>
          <a:xfrm>
            <a:off x="838200" y="5181600"/>
            <a:ext cx="9113520" cy="707886"/>
          </a:xfrm>
          <a:prstGeom prst="rect">
            <a:avLst/>
          </a:prstGeom>
          <a:noFill/>
        </p:spPr>
        <p:txBody>
          <a:bodyPr wrap="square" rtlCol="0">
            <a:spAutoFit/>
          </a:bodyPr>
          <a:lstStyle/>
          <a:p>
            <a:r>
              <a:rPr lang="nl-NL" sz="4000" dirty="0">
                <a:solidFill>
                  <a:srgbClr val="00B050"/>
                </a:solidFill>
              </a:rPr>
              <a:t>Het loon nieuwe loon wordt </a:t>
            </a:r>
            <a:r>
              <a:rPr lang="nl-NL" sz="4000" dirty="0">
                <a:solidFill>
                  <a:srgbClr val="00B050"/>
                </a:solidFill>
                <a:effectLst/>
                <a:latin typeface="Calibri" panose="020F0502020204030204" pitchFamily="34" charset="0"/>
                <a:ea typeface="Times New Roman" panose="02020603050405020304" pitchFamily="18" charset="0"/>
              </a:rPr>
              <a:t>€</a:t>
            </a:r>
            <a:r>
              <a:rPr lang="nl-NL" sz="4000" dirty="0">
                <a:effectLst/>
                <a:latin typeface="Calibri" panose="020F0502020204030204" pitchFamily="34" charset="0"/>
                <a:ea typeface="Times New Roman" panose="02020603050405020304" pitchFamily="18" charset="0"/>
              </a:rPr>
              <a:t> </a:t>
            </a:r>
            <a:r>
              <a:rPr lang="nl-NL" sz="4000" dirty="0">
                <a:solidFill>
                  <a:srgbClr val="00B050"/>
                </a:solidFill>
              </a:rPr>
              <a:t>2.276,83</a:t>
            </a:r>
          </a:p>
        </p:txBody>
      </p:sp>
    </p:spTree>
    <p:extLst>
      <p:ext uri="{BB962C8B-B14F-4D97-AF65-F5344CB8AC3E}">
        <p14:creationId xmlns:p14="http://schemas.microsoft.com/office/powerpoint/2010/main" val="1318381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4B4339-F49E-4694-88F0-DF2D6CCF5DD4}"/>
              </a:ext>
            </a:extLst>
          </p:cNvPr>
          <p:cNvSpPr>
            <a:spLocks noGrp="1"/>
          </p:cNvSpPr>
          <p:nvPr>
            <p:ph type="title"/>
          </p:nvPr>
        </p:nvSpPr>
        <p:spPr>
          <a:xfrm>
            <a:off x="838200" y="365125"/>
            <a:ext cx="10515600" cy="2936875"/>
          </a:xfrm>
        </p:spPr>
        <p:txBody>
          <a:bodyPr>
            <a:normAutofit/>
          </a:bodyPr>
          <a:lstStyle/>
          <a:p>
            <a:br>
              <a:rPr lang="nl-NL" sz="3200" dirty="0">
                <a:effectLst/>
                <a:latin typeface="Times New Roman" panose="02020603050405020304" pitchFamily="18" charset="0"/>
                <a:ea typeface="Times New Roman" panose="02020603050405020304" pitchFamily="18" charset="0"/>
              </a:rPr>
            </a:br>
            <a:endParaRPr lang="nl-NL" sz="6600" dirty="0"/>
          </a:p>
        </p:txBody>
      </p:sp>
      <p:sp>
        <p:nvSpPr>
          <p:cNvPr id="5" name="Tekstvak 4">
            <a:extLst>
              <a:ext uri="{FF2B5EF4-FFF2-40B4-BE49-F238E27FC236}">
                <a16:creationId xmlns:a16="http://schemas.microsoft.com/office/drawing/2014/main" id="{7B365B2E-3444-4539-B576-32E70B42D435}"/>
              </a:ext>
            </a:extLst>
          </p:cNvPr>
          <p:cNvSpPr txBox="1"/>
          <p:nvPr/>
        </p:nvSpPr>
        <p:spPr>
          <a:xfrm>
            <a:off x="690880" y="1179175"/>
            <a:ext cx="10393680" cy="1569660"/>
          </a:xfrm>
          <a:prstGeom prst="rect">
            <a:avLst/>
          </a:prstGeom>
          <a:noFill/>
        </p:spPr>
        <p:txBody>
          <a:bodyPr wrap="square">
            <a:spAutoFit/>
          </a:bodyPr>
          <a:lstStyle/>
          <a:p>
            <a:r>
              <a:rPr lang="nl-NL" sz="3200" dirty="0"/>
              <a:t>3)	De verkoopprijs van 1 liter melk is de afgelopen 30 jaar 	met 380% gestegen. Bereken de verkoopprijs van 1 liter 	melk eind jaren 70 als je nu € 1,25 per liter betaald.</a:t>
            </a:r>
          </a:p>
        </p:txBody>
      </p:sp>
      <p:graphicFrame>
        <p:nvGraphicFramePr>
          <p:cNvPr id="9" name="Tabel 10">
            <a:extLst>
              <a:ext uri="{FF2B5EF4-FFF2-40B4-BE49-F238E27FC236}">
                <a16:creationId xmlns:a16="http://schemas.microsoft.com/office/drawing/2014/main" id="{3FEEC66B-733B-4E2B-84F4-12D2C1EB8855}"/>
              </a:ext>
            </a:extLst>
          </p:cNvPr>
          <p:cNvGraphicFramePr>
            <a:graphicFrameLocks noGrp="1"/>
          </p:cNvGraphicFramePr>
          <p:nvPr>
            <p:ph idx="1"/>
            <p:extLst>
              <p:ext uri="{D42A27DB-BD31-4B8C-83A1-F6EECF244321}">
                <p14:modId xmlns:p14="http://schemas.microsoft.com/office/powerpoint/2010/main" val="4176760813"/>
              </p:ext>
            </p:extLst>
          </p:nvPr>
        </p:nvGraphicFramePr>
        <p:xfrm>
          <a:off x="1163320" y="3784600"/>
          <a:ext cx="6304280" cy="1158240"/>
        </p:xfrm>
        <a:graphic>
          <a:graphicData uri="http://schemas.openxmlformats.org/drawingml/2006/table">
            <a:tbl>
              <a:tblPr firstRow="1" bandRow="1">
                <a:tableStyleId>{5C22544A-7EE6-4342-B048-85BDC9FD1C3A}</a:tableStyleId>
              </a:tblPr>
              <a:tblGrid>
                <a:gridCol w="1576070">
                  <a:extLst>
                    <a:ext uri="{9D8B030D-6E8A-4147-A177-3AD203B41FA5}">
                      <a16:colId xmlns:a16="http://schemas.microsoft.com/office/drawing/2014/main" val="1890874689"/>
                    </a:ext>
                  </a:extLst>
                </a:gridCol>
                <a:gridCol w="833337">
                  <a:extLst>
                    <a:ext uri="{9D8B030D-6E8A-4147-A177-3AD203B41FA5}">
                      <a16:colId xmlns:a16="http://schemas.microsoft.com/office/drawing/2014/main" val="1530174292"/>
                    </a:ext>
                  </a:extLst>
                </a:gridCol>
                <a:gridCol w="2318803">
                  <a:extLst>
                    <a:ext uri="{9D8B030D-6E8A-4147-A177-3AD203B41FA5}">
                      <a16:colId xmlns:a16="http://schemas.microsoft.com/office/drawing/2014/main" val="3275625093"/>
                    </a:ext>
                  </a:extLst>
                </a:gridCol>
                <a:gridCol w="1576070">
                  <a:extLst>
                    <a:ext uri="{9D8B030D-6E8A-4147-A177-3AD203B41FA5}">
                      <a16:colId xmlns:a16="http://schemas.microsoft.com/office/drawing/2014/main" val="22049312"/>
                    </a:ext>
                  </a:extLst>
                </a:gridCol>
              </a:tblGrid>
              <a:tr h="370840">
                <a:tc>
                  <a:txBody>
                    <a:bodyPr/>
                    <a:lstStyle/>
                    <a:p>
                      <a:pPr algn="ctr"/>
                      <a:r>
                        <a:rPr lang="nl-NL" sz="3200" b="1" dirty="0">
                          <a:solidFill>
                            <a:srgbClr val="0070C0"/>
                          </a:solidFill>
                        </a:rPr>
                        <a:t> € 1,25</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lang="nl-NL" sz="3200" b="1" dirty="0">
                          <a:solidFill>
                            <a:srgbClr val="0070C0"/>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3200" b="1" dirty="0">
                          <a:solidFill>
                            <a:srgbClr val="0070C0"/>
                          </a:solidFill>
                        </a:rPr>
                        <a:t> </a:t>
                      </a: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103879125"/>
                  </a:ext>
                </a:extLst>
              </a:tr>
              <a:tr h="370840">
                <a:tc>
                  <a:txBody>
                    <a:bodyPr/>
                    <a:lstStyle/>
                    <a:p>
                      <a:pPr algn="ctr"/>
                      <a:r>
                        <a:rPr lang="nl-NL" sz="3200" b="1" dirty="0">
                          <a:solidFill>
                            <a:srgbClr val="0070C0"/>
                          </a:solidFill>
                        </a:rPr>
                        <a:t>480%</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3200" b="1" dirty="0">
                          <a:solidFill>
                            <a:srgbClr val="0070C0"/>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lang="nl-NL" sz="3200" b="1" dirty="0">
                          <a:solidFill>
                            <a:srgbClr val="0070C0"/>
                          </a:solidFill>
                        </a:rPr>
                        <a:t>100%</a:t>
                      </a: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292244876"/>
                  </a:ext>
                </a:extLst>
              </a:tr>
            </a:tbl>
          </a:graphicData>
        </a:graphic>
      </p:graphicFrame>
      <p:sp>
        <p:nvSpPr>
          <p:cNvPr id="10" name="Tekstvak 9">
            <a:extLst>
              <a:ext uri="{FF2B5EF4-FFF2-40B4-BE49-F238E27FC236}">
                <a16:creationId xmlns:a16="http://schemas.microsoft.com/office/drawing/2014/main" id="{8DEE3BF6-CCBC-42B1-8E5D-4D20DABD10C1}"/>
              </a:ext>
            </a:extLst>
          </p:cNvPr>
          <p:cNvSpPr txBox="1"/>
          <p:nvPr/>
        </p:nvSpPr>
        <p:spPr>
          <a:xfrm>
            <a:off x="955040" y="5324882"/>
            <a:ext cx="9113520" cy="707886"/>
          </a:xfrm>
          <a:prstGeom prst="rect">
            <a:avLst/>
          </a:prstGeom>
          <a:noFill/>
        </p:spPr>
        <p:txBody>
          <a:bodyPr wrap="square" rtlCol="0">
            <a:spAutoFit/>
          </a:bodyPr>
          <a:lstStyle/>
          <a:p>
            <a:r>
              <a:rPr lang="nl-NL" sz="4000" dirty="0">
                <a:solidFill>
                  <a:srgbClr val="00B050"/>
                </a:solidFill>
              </a:rPr>
              <a:t> De oude prijs was </a:t>
            </a:r>
            <a:r>
              <a:rPr lang="nl-NL" sz="4000" dirty="0">
                <a:solidFill>
                  <a:srgbClr val="00B050"/>
                </a:solidFill>
                <a:effectLst/>
                <a:latin typeface="Calibri" panose="020F0502020204030204" pitchFamily="34" charset="0"/>
                <a:ea typeface="Times New Roman" panose="02020603050405020304" pitchFamily="18" charset="0"/>
              </a:rPr>
              <a:t>€ 0,26</a:t>
            </a:r>
            <a:endParaRPr lang="nl-NL" sz="4000" dirty="0">
              <a:solidFill>
                <a:srgbClr val="00B050"/>
              </a:solidFill>
            </a:endParaRPr>
          </a:p>
        </p:txBody>
      </p:sp>
    </p:spTree>
    <p:extLst>
      <p:ext uri="{BB962C8B-B14F-4D97-AF65-F5344CB8AC3E}">
        <p14:creationId xmlns:p14="http://schemas.microsoft.com/office/powerpoint/2010/main" val="697707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4B4339-F49E-4694-88F0-DF2D6CCF5DD4}"/>
              </a:ext>
            </a:extLst>
          </p:cNvPr>
          <p:cNvSpPr>
            <a:spLocks noGrp="1"/>
          </p:cNvSpPr>
          <p:nvPr>
            <p:ph type="title"/>
          </p:nvPr>
        </p:nvSpPr>
        <p:spPr>
          <a:xfrm>
            <a:off x="838200" y="365125"/>
            <a:ext cx="10515600" cy="2936875"/>
          </a:xfrm>
        </p:spPr>
        <p:txBody>
          <a:bodyPr>
            <a:normAutofit/>
          </a:bodyPr>
          <a:lstStyle/>
          <a:p>
            <a:br>
              <a:rPr lang="nl-NL" sz="3200" dirty="0">
                <a:effectLst/>
                <a:latin typeface="Times New Roman" panose="02020603050405020304" pitchFamily="18" charset="0"/>
                <a:ea typeface="Times New Roman" panose="02020603050405020304" pitchFamily="18" charset="0"/>
              </a:rPr>
            </a:br>
            <a:endParaRPr lang="nl-NL" sz="6600" dirty="0"/>
          </a:p>
        </p:txBody>
      </p:sp>
      <p:sp>
        <p:nvSpPr>
          <p:cNvPr id="5" name="Tekstvak 4">
            <a:extLst>
              <a:ext uri="{FF2B5EF4-FFF2-40B4-BE49-F238E27FC236}">
                <a16:creationId xmlns:a16="http://schemas.microsoft.com/office/drawing/2014/main" id="{DFC689D8-BA05-4398-B933-5ACD4AC519EC}"/>
              </a:ext>
            </a:extLst>
          </p:cNvPr>
          <p:cNvSpPr txBox="1"/>
          <p:nvPr/>
        </p:nvSpPr>
        <p:spPr>
          <a:xfrm>
            <a:off x="701040" y="1040676"/>
            <a:ext cx="10652760" cy="2062103"/>
          </a:xfrm>
          <a:prstGeom prst="rect">
            <a:avLst/>
          </a:prstGeom>
          <a:noFill/>
        </p:spPr>
        <p:txBody>
          <a:bodyPr wrap="square">
            <a:spAutoFit/>
          </a:bodyPr>
          <a:lstStyle/>
          <a:p>
            <a:pPr lvl="0"/>
            <a:r>
              <a:rPr lang="nl-NL" sz="3200" dirty="0">
                <a:effectLst/>
                <a:latin typeface="Calibri" panose="020F0502020204030204" pitchFamily="34" charset="0"/>
                <a:ea typeface="Times New Roman" panose="02020603050405020304" pitchFamily="18" charset="0"/>
              </a:rPr>
              <a:t>4)	De totale exportwaarde van een land is € 122 miljard. De 	totale importwaarde in hetzelfde jaar was € 124 miljard. 	Druk het handelstekort uit in procenten van de 	importwaarde.</a:t>
            </a:r>
            <a:endParaRPr lang="nl-NL" sz="3200" dirty="0">
              <a:effectLst/>
              <a:latin typeface="Times New Roman" panose="02020603050405020304" pitchFamily="18" charset="0"/>
              <a:ea typeface="Times New Roman" panose="02020603050405020304" pitchFamily="18" charset="0"/>
            </a:endParaRPr>
          </a:p>
        </p:txBody>
      </p:sp>
      <p:graphicFrame>
        <p:nvGraphicFramePr>
          <p:cNvPr id="9" name="Tabel 10">
            <a:extLst>
              <a:ext uri="{FF2B5EF4-FFF2-40B4-BE49-F238E27FC236}">
                <a16:creationId xmlns:a16="http://schemas.microsoft.com/office/drawing/2014/main" id="{5EAF2EB6-412D-4FBD-8974-C308CFD50F52}"/>
              </a:ext>
            </a:extLst>
          </p:cNvPr>
          <p:cNvGraphicFramePr>
            <a:graphicFrameLocks/>
          </p:cNvGraphicFramePr>
          <p:nvPr>
            <p:extLst>
              <p:ext uri="{D42A27DB-BD31-4B8C-83A1-F6EECF244321}">
                <p14:modId xmlns:p14="http://schemas.microsoft.com/office/powerpoint/2010/main" val="3915594498"/>
              </p:ext>
            </p:extLst>
          </p:nvPr>
        </p:nvGraphicFramePr>
        <p:xfrm>
          <a:off x="1153160" y="3429000"/>
          <a:ext cx="6304280" cy="1158240"/>
        </p:xfrm>
        <a:graphic>
          <a:graphicData uri="http://schemas.openxmlformats.org/drawingml/2006/table">
            <a:tbl>
              <a:tblPr firstRow="1" bandRow="1">
                <a:tableStyleId>{5C22544A-7EE6-4342-B048-85BDC9FD1C3A}</a:tableStyleId>
              </a:tblPr>
              <a:tblGrid>
                <a:gridCol w="1576070">
                  <a:extLst>
                    <a:ext uri="{9D8B030D-6E8A-4147-A177-3AD203B41FA5}">
                      <a16:colId xmlns:a16="http://schemas.microsoft.com/office/drawing/2014/main" val="1890874689"/>
                    </a:ext>
                  </a:extLst>
                </a:gridCol>
                <a:gridCol w="833337">
                  <a:extLst>
                    <a:ext uri="{9D8B030D-6E8A-4147-A177-3AD203B41FA5}">
                      <a16:colId xmlns:a16="http://schemas.microsoft.com/office/drawing/2014/main" val="1530174292"/>
                    </a:ext>
                  </a:extLst>
                </a:gridCol>
                <a:gridCol w="2318803">
                  <a:extLst>
                    <a:ext uri="{9D8B030D-6E8A-4147-A177-3AD203B41FA5}">
                      <a16:colId xmlns:a16="http://schemas.microsoft.com/office/drawing/2014/main" val="3275625093"/>
                    </a:ext>
                  </a:extLst>
                </a:gridCol>
                <a:gridCol w="1576070">
                  <a:extLst>
                    <a:ext uri="{9D8B030D-6E8A-4147-A177-3AD203B41FA5}">
                      <a16:colId xmlns:a16="http://schemas.microsoft.com/office/drawing/2014/main" val="22049312"/>
                    </a:ext>
                  </a:extLst>
                </a:gridCol>
              </a:tblGrid>
              <a:tr h="370840">
                <a:tc>
                  <a:txBody>
                    <a:bodyPr/>
                    <a:lstStyle/>
                    <a:p>
                      <a:pPr algn="ctr"/>
                      <a:r>
                        <a:rPr lang="nl-NL" sz="3200" b="1" dirty="0">
                          <a:solidFill>
                            <a:srgbClr val="0070C0"/>
                          </a:solidFill>
                        </a:rPr>
                        <a:t> € 124</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lang="nl-NL" sz="3200" b="1" dirty="0">
                          <a:solidFill>
                            <a:srgbClr val="0070C0"/>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3200" b="1" dirty="0">
                          <a:solidFill>
                            <a:srgbClr val="0070C0"/>
                          </a:solidFill>
                        </a:rPr>
                        <a:t> € 2</a:t>
                      </a: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103879125"/>
                  </a:ext>
                </a:extLst>
              </a:tr>
              <a:tr h="370840">
                <a:tc>
                  <a:txBody>
                    <a:bodyPr/>
                    <a:lstStyle/>
                    <a:p>
                      <a:pPr algn="ctr"/>
                      <a:r>
                        <a:rPr lang="nl-NL" sz="3200" b="1" dirty="0">
                          <a:solidFill>
                            <a:srgbClr val="0070C0"/>
                          </a:solidFill>
                        </a:rPr>
                        <a:t>100%</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292244876"/>
                  </a:ext>
                </a:extLst>
              </a:tr>
            </a:tbl>
          </a:graphicData>
        </a:graphic>
      </p:graphicFrame>
      <p:sp>
        <p:nvSpPr>
          <p:cNvPr id="10" name="Tekstvak 9">
            <a:extLst>
              <a:ext uri="{FF2B5EF4-FFF2-40B4-BE49-F238E27FC236}">
                <a16:creationId xmlns:a16="http://schemas.microsoft.com/office/drawing/2014/main" id="{E3241A57-BC1D-43E2-8712-86074A28A0A7}"/>
              </a:ext>
            </a:extLst>
          </p:cNvPr>
          <p:cNvSpPr txBox="1"/>
          <p:nvPr/>
        </p:nvSpPr>
        <p:spPr>
          <a:xfrm>
            <a:off x="2438400" y="5151120"/>
            <a:ext cx="9113520" cy="707886"/>
          </a:xfrm>
          <a:prstGeom prst="rect">
            <a:avLst/>
          </a:prstGeom>
          <a:noFill/>
        </p:spPr>
        <p:txBody>
          <a:bodyPr wrap="square" rtlCol="0">
            <a:spAutoFit/>
          </a:bodyPr>
          <a:lstStyle/>
          <a:p>
            <a:r>
              <a:rPr lang="nl-NL" sz="4000" dirty="0">
                <a:solidFill>
                  <a:srgbClr val="00B050"/>
                </a:solidFill>
              </a:rPr>
              <a:t> Het tekort is </a:t>
            </a:r>
            <a:r>
              <a:rPr lang="nl-NL" sz="4000" dirty="0">
                <a:solidFill>
                  <a:srgbClr val="00B050"/>
                </a:solidFill>
                <a:effectLst/>
                <a:latin typeface="Calibri" panose="020F0502020204030204" pitchFamily="34" charset="0"/>
                <a:ea typeface="Times New Roman" panose="02020603050405020304" pitchFamily="18" charset="0"/>
              </a:rPr>
              <a:t>1,6%</a:t>
            </a:r>
            <a:endParaRPr lang="nl-NL" sz="4000" dirty="0">
              <a:solidFill>
                <a:srgbClr val="00B050"/>
              </a:solidFill>
            </a:endParaRPr>
          </a:p>
        </p:txBody>
      </p:sp>
    </p:spTree>
    <p:extLst>
      <p:ext uri="{BB962C8B-B14F-4D97-AF65-F5344CB8AC3E}">
        <p14:creationId xmlns:p14="http://schemas.microsoft.com/office/powerpoint/2010/main" val="943474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4B4339-F49E-4694-88F0-DF2D6CCF5DD4}"/>
              </a:ext>
            </a:extLst>
          </p:cNvPr>
          <p:cNvSpPr>
            <a:spLocks noGrp="1"/>
          </p:cNvSpPr>
          <p:nvPr>
            <p:ph type="title"/>
          </p:nvPr>
        </p:nvSpPr>
        <p:spPr>
          <a:xfrm>
            <a:off x="838200" y="365125"/>
            <a:ext cx="10515600" cy="2936875"/>
          </a:xfrm>
        </p:spPr>
        <p:txBody>
          <a:bodyPr>
            <a:normAutofit/>
          </a:bodyPr>
          <a:lstStyle/>
          <a:p>
            <a:br>
              <a:rPr lang="nl-NL" sz="3200" dirty="0">
                <a:effectLst/>
                <a:latin typeface="Times New Roman" panose="02020603050405020304" pitchFamily="18" charset="0"/>
                <a:ea typeface="Times New Roman" panose="02020603050405020304" pitchFamily="18" charset="0"/>
              </a:rPr>
            </a:br>
            <a:endParaRPr lang="nl-NL" sz="6600" dirty="0"/>
          </a:p>
        </p:txBody>
      </p:sp>
      <p:sp>
        <p:nvSpPr>
          <p:cNvPr id="3" name="Tijdelijke aanduiding voor inhoud 2">
            <a:extLst>
              <a:ext uri="{FF2B5EF4-FFF2-40B4-BE49-F238E27FC236}">
                <a16:creationId xmlns:a16="http://schemas.microsoft.com/office/drawing/2014/main" id="{91603886-958A-4984-88EA-9376A6FAB389}"/>
              </a:ext>
            </a:extLst>
          </p:cNvPr>
          <p:cNvSpPr>
            <a:spLocks noGrp="1"/>
          </p:cNvSpPr>
          <p:nvPr>
            <p:ph idx="1"/>
          </p:nvPr>
        </p:nvSpPr>
        <p:spPr>
          <a:xfrm>
            <a:off x="838200" y="3556000"/>
            <a:ext cx="10515600" cy="2620962"/>
          </a:xfrm>
        </p:spPr>
        <p:txBody>
          <a:bodyPr>
            <a:normAutofit/>
          </a:bodyPr>
          <a:lstStyle/>
          <a:p>
            <a:pPr marL="0" indent="0">
              <a:buNone/>
            </a:pPr>
            <a:r>
              <a:rPr lang="nl-NL" sz="3200" b="1" dirty="0">
                <a:solidFill>
                  <a:srgbClr val="0070C0"/>
                </a:solidFill>
                <a:effectLst/>
                <a:latin typeface="Calibri" panose="020F0502020204030204" pitchFamily="34" charset="0"/>
                <a:ea typeface="Times New Roman" panose="02020603050405020304" pitchFamily="18" charset="0"/>
              </a:rPr>
              <a:t>€ 156,80 x 12 : 52</a:t>
            </a:r>
            <a:endParaRPr lang="nl-NL" sz="3200" b="1" dirty="0">
              <a:solidFill>
                <a:srgbClr val="0070C0"/>
              </a:solidFill>
            </a:endParaRPr>
          </a:p>
        </p:txBody>
      </p:sp>
      <p:sp>
        <p:nvSpPr>
          <p:cNvPr id="5" name="Tekstvak 4">
            <a:extLst>
              <a:ext uri="{FF2B5EF4-FFF2-40B4-BE49-F238E27FC236}">
                <a16:creationId xmlns:a16="http://schemas.microsoft.com/office/drawing/2014/main" id="{CD2328D0-F2AB-4DF2-8FF3-C32E675C57ED}"/>
              </a:ext>
            </a:extLst>
          </p:cNvPr>
          <p:cNvSpPr txBox="1"/>
          <p:nvPr/>
        </p:nvSpPr>
        <p:spPr>
          <a:xfrm>
            <a:off x="690880" y="1114475"/>
            <a:ext cx="9743440" cy="1077218"/>
          </a:xfrm>
          <a:prstGeom prst="rect">
            <a:avLst/>
          </a:prstGeom>
          <a:noFill/>
        </p:spPr>
        <p:txBody>
          <a:bodyPr wrap="square">
            <a:spAutoFit/>
          </a:bodyPr>
          <a:lstStyle/>
          <a:p>
            <a:pPr lvl="0"/>
            <a:r>
              <a:rPr lang="nl-NL" sz="3200" dirty="0">
                <a:effectLst/>
                <a:latin typeface="Calibri" panose="020F0502020204030204" pitchFamily="34" charset="0"/>
                <a:ea typeface="Times New Roman" panose="02020603050405020304" pitchFamily="18" charset="0"/>
              </a:rPr>
              <a:t>5)	Thomas verdient met zijn baantje € 156,80 per 	maand. Hoeveel is dit per week?</a:t>
            </a:r>
            <a:endParaRPr lang="nl-NL" sz="3200" dirty="0">
              <a:effectLst/>
              <a:latin typeface="Times New Roman" panose="02020603050405020304" pitchFamily="18" charset="0"/>
              <a:ea typeface="Times New Roman" panose="02020603050405020304" pitchFamily="18" charset="0"/>
            </a:endParaRPr>
          </a:p>
        </p:txBody>
      </p:sp>
      <p:sp>
        <p:nvSpPr>
          <p:cNvPr id="6" name="Tekstvak 5">
            <a:extLst>
              <a:ext uri="{FF2B5EF4-FFF2-40B4-BE49-F238E27FC236}">
                <a16:creationId xmlns:a16="http://schemas.microsoft.com/office/drawing/2014/main" id="{EFE1F92C-436D-4F20-A74E-A27AD9AC43DD}"/>
              </a:ext>
            </a:extLst>
          </p:cNvPr>
          <p:cNvSpPr txBox="1"/>
          <p:nvPr/>
        </p:nvSpPr>
        <p:spPr>
          <a:xfrm>
            <a:off x="4765040" y="3429000"/>
            <a:ext cx="2286000" cy="707886"/>
          </a:xfrm>
          <a:prstGeom prst="rect">
            <a:avLst/>
          </a:prstGeom>
          <a:noFill/>
        </p:spPr>
        <p:txBody>
          <a:bodyPr wrap="square" rtlCol="0">
            <a:spAutoFit/>
          </a:bodyPr>
          <a:lstStyle/>
          <a:p>
            <a:r>
              <a:rPr lang="nl-NL" sz="4000" dirty="0">
                <a:solidFill>
                  <a:srgbClr val="00B050"/>
                </a:solidFill>
              </a:rPr>
              <a:t> </a:t>
            </a:r>
            <a:r>
              <a:rPr lang="nl-NL" sz="4000" dirty="0">
                <a:solidFill>
                  <a:srgbClr val="00B050"/>
                </a:solidFill>
                <a:effectLst/>
                <a:latin typeface="Calibri" panose="020F0502020204030204" pitchFamily="34" charset="0"/>
                <a:ea typeface="Times New Roman" panose="02020603050405020304" pitchFamily="18" charset="0"/>
              </a:rPr>
              <a:t>€ 36,18</a:t>
            </a:r>
            <a:endParaRPr lang="nl-NL" sz="4000" dirty="0">
              <a:solidFill>
                <a:srgbClr val="00B050"/>
              </a:solidFill>
            </a:endParaRPr>
          </a:p>
        </p:txBody>
      </p:sp>
    </p:spTree>
    <p:extLst>
      <p:ext uri="{BB962C8B-B14F-4D97-AF65-F5344CB8AC3E}">
        <p14:creationId xmlns:p14="http://schemas.microsoft.com/office/powerpoint/2010/main" val="4110690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4B4339-F49E-4694-88F0-DF2D6CCF5DD4}"/>
              </a:ext>
            </a:extLst>
          </p:cNvPr>
          <p:cNvSpPr>
            <a:spLocks noGrp="1"/>
          </p:cNvSpPr>
          <p:nvPr>
            <p:ph type="title"/>
          </p:nvPr>
        </p:nvSpPr>
        <p:spPr>
          <a:xfrm>
            <a:off x="838200" y="365125"/>
            <a:ext cx="10515600" cy="2936875"/>
          </a:xfrm>
        </p:spPr>
        <p:txBody>
          <a:bodyPr>
            <a:normAutofit/>
          </a:bodyPr>
          <a:lstStyle/>
          <a:p>
            <a:br>
              <a:rPr lang="nl-NL" sz="3200" dirty="0">
                <a:effectLst/>
                <a:latin typeface="Times New Roman" panose="02020603050405020304" pitchFamily="18" charset="0"/>
                <a:ea typeface="Times New Roman" panose="02020603050405020304" pitchFamily="18" charset="0"/>
              </a:rPr>
            </a:br>
            <a:endParaRPr lang="nl-NL" sz="6600" dirty="0"/>
          </a:p>
        </p:txBody>
      </p:sp>
      <p:sp>
        <p:nvSpPr>
          <p:cNvPr id="3" name="Tijdelijke aanduiding voor inhoud 2">
            <a:extLst>
              <a:ext uri="{FF2B5EF4-FFF2-40B4-BE49-F238E27FC236}">
                <a16:creationId xmlns:a16="http://schemas.microsoft.com/office/drawing/2014/main" id="{91603886-958A-4984-88EA-9376A6FAB389}"/>
              </a:ext>
            </a:extLst>
          </p:cNvPr>
          <p:cNvSpPr>
            <a:spLocks noGrp="1"/>
          </p:cNvSpPr>
          <p:nvPr>
            <p:ph idx="1"/>
          </p:nvPr>
        </p:nvSpPr>
        <p:spPr>
          <a:xfrm>
            <a:off x="838200" y="3556000"/>
            <a:ext cx="10515600" cy="2620962"/>
          </a:xfrm>
        </p:spPr>
        <p:txBody>
          <a:bodyPr>
            <a:normAutofit/>
          </a:bodyPr>
          <a:lstStyle/>
          <a:p>
            <a:pPr marL="0" indent="0">
              <a:buNone/>
            </a:pPr>
            <a:r>
              <a:rPr lang="nl-NL" sz="3200" b="1" dirty="0">
                <a:solidFill>
                  <a:srgbClr val="0070C0"/>
                </a:solidFill>
                <a:effectLst/>
                <a:latin typeface="Calibri" panose="020F0502020204030204" pitchFamily="34" charset="0"/>
                <a:ea typeface="Times New Roman" panose="02020603050405020304" pitchFamily="18" charset="0"/>
              </a:rPr>
              <a:t>€ 190 x 4 : 52</a:t>
            </a:r>
            <a:endParaRPr lang="nl-NL" sz="3200" dirty="0"/>
          </a:p>
        </p:txBody>
      </p:sp>
      <p:sp>
        <p:nvSpPr>
          <p:cNvPr id="5" name="Tekstvak 4">
            <a:extLst>
              <a:ext uri="{FF2B5EF4-FFF2-40B4-BE49-F238E27FC236}">
                <a16:creationId xmlns:a16="http://schemas.microsoft.com/office/drawing/2014/main" id="{364EB7C8-7C9C-439E-8C51-09E619FEE0BD}"/>
              </a:ext>
            </a:extLst>
          </p:cNvPr>
          <p:cNvSpPr txBox="1"/>
          <p:nvPr/>
        </p:nvSpPr>
        <p:spPr>
          <a:xfrm>
            <a:off x="838200" y="1510396"/>
            <a:ext cx="10916920" cy="1077218"/>
          </a:xfrm>
          <a:prstGeom prst="rect">
            <a:avLst/>
          </a:prstGeom>
          <a:noFill/>
        </p:spPr>
        <p:txBody>
          <a:bodyPr wrap="square">
            <a:spAutoFit/>
          </a:bodyPr>
          <a:lstStyle/>
          <a:p>
            <a:r>
              <a:rPr lang="nl-NL" sz="3200" dirty="0"/>
              <a:t>6)	Elk kwartaal krijgen de ouders van Joris € 190 kinderbijslag. 	Hoeveel is dit per week?</a:t>
            </a:r>
          </a:p>
        </p:txBody>
      </p:sp>
      <p:sp>
        <p:nvSpPr>
          <p:cNvPr id="6" name="Tekstvak 5">
            <a:extLst>
              <a:ext uri="{FF2B5EF4-FFF2-40B4-BE49-F238E27FC236}">
                <a16:creationId xmlns:a16="http://schemas.microsoft.com/office/drawing/2014/main" id="{E3742CDC-198B-4B6D-B6FD-E86587EA6B3C}"/>
              </a:ext>
            </a:extLst>
          </p:cNvPr>
          <p:cNvSpPr txBox="1"/>
          <p:nvPr/>
        </p:nvSpPr>
        <p:spPr>
          <a:xfrm>
            <a:off x="3677920" y="3429000"/>
            <a:ext cx="9113520" cy="707886"/>
          </a:xfrm>
          <a:prstGeom prst="rect">
            <a:avLst/>
          </a:prstGeom>
          <a:noFill/>
        </p:spPr>
        <p:txBody>
          <a:bodyPr wrap="square" rtlCol="0">
            <a:spAutoFit/>
          </a:bodyPr>
          <a:lstStyle/>
          <a:p>
            <a:r>
              <a:rPr lang="nl-NL" sz="4000" dirty="0">
                <a:solidFill>
                  <a:srgbClr val="00B050"/>
                </a:solidFill>
              </a:rPr>
              <a:t> </a:t>
            </a:r>
            <a:r>
              <a:rPr lang="nl-NL" sz="4000" dirty="0">
                <a:solidFill>
                  <a:srgbClr val="00B050"/>
                </a:solidFill>
                <a:effectLst/>
                <a:latin typeface="Calibri" panose="020F0502020204030204" pitchFamily="34" charset="0"/>
                <a:ea typeface="Times New Roman" panose="02020603050405020304" pitchFamily="18" charset="0"/>
              </a:rPr>
              <a:t>€ 14,62</a:t>
            </a:r>
            <a:endParaRPr lang="nl-NL" sz="4000" dirty="0">
              <a:solidFill>
                <a:srgbClr val="00B050"/>
              </a:solidFill>
            </a:endParaRPr>
          </a:p>
        </p:txBody>
      </p:sp>
    </p:spTree>
    <p:extLst>
      <p:ext uri="{BB962C8B-B14F-4D97-AF65-F5344CB8AC3E}">
        <p14:creationId xmlns:p14="http://schemas.microsoft.com/office/powerpoint/2010/main" val="3347327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4B4339-F49E-4694-88F0-DF2D6CCF5DD4}"/>
              </a:ext>
            </a:extLst>
          </p:cNvPr>
          <p:cNvSpPr>
            <a:spLocks noGrp="1"/>
          </p:cNvSpPr>
          <p:nvPr>
            <p:ph type="title"/>
          </p:nvPr>
        </p:nvSpPr>
        <p:spPr>
          <a:xfrm>
            <a:off x="838200" y="365125"/>
            <a:ext cx="10515600" cy="2936875"/>
          </a:xfrm>
        </p:spPr>
        <p:txBody>
          <a:bodyPr>
            <a:normAutofit/>
          </a:bodyPr>
          <a:lstStyle/>
          <a:p>
            <a:br>
              <a:rPr lang="nl-NL" sz="3200" dirty="0">
                <a:effectLst/>
                <a:latin typeface="Times New Roman" panose="02020603050405020304" pitchFamily="18" charset="0"/>
                <a:ea typeface="Times New Roman" panose="02020603050405020304" pitchFamily="18" charset="0"/>
              </a:rPr>
            </a:br>
            <a:endParaRPr lang="nl-NL" sz="6600" dirty="0"/>
          </a:p>
        </p:txBody>
      </p:sp>
      <p:sp>
        <p:nvSpPr>
          <p:cNvPr id="3" name="Tijdelijke aanduiding voor inhoud 2">
            <a:extLst>
              <a:ext uri="{FF2B5EF4-FFF2-40B4-BE49-F238E27FC236}">
                <a16:creationId xmlns:a16="http://schemas.microsoft.com/office/drawing/2014/main" id="{91603886-958A-4984-88EA-9376A6FAB389}"/>
              </a:ext>
            </a:extLst>
          </p:cNvPr>
          <p:cNvSpPr>
            <a:spLocks noGrp="1"/>
          </p:cNvSpPr>
          <p:nvPr>
            <p:ph idx="1"/>
          </p:nvPr>
        </p:nvSpPr>
        <p:spPr>
          <a:xfrm>
            <a:off x="838200" y="5521266"/>
            <a:ext cx="10515600" cy="655696"/>
          </a:xfrm>
        </p:spPr>
        <p:txBody>
          <a:bodyPr>
            <a:normAutofit/>
          </a:bodyPr>
          <a:lstStyle/>
          <a:p>
            <a:pPr marL="0" indent="0">
              <a:buNone/>
            </a:pPr>
            <a:r>
              <a:rPr lang="nl-NL" sz="3200" b="1" dirty="0">
                <a:solidFill>
                  <a:srgbClr val="00B050"/>
                </a:solidFill>
              </a:rPr>
              <a:t>1) Aanbieders	2) krappe	3) krappe	4) structurele	5) WW</a:t>
            </a:r>
          </a:p>
        </p:txBody>
      </p:sp>
      <p:sp>
        <p:nvSpPr>
          <p:cNvPr id="5" name="Tekstvak 4">
            <a:extLst>
              <a:ext uri="{FF2B5EF4-FFF2-40B4-BE49-F238E27FC236}">
                <a16:creationId xmlns:a16="http://schemas.microsoft.com/office/drawing/2014/main" id="{EAB6E8BB-EB01-47B8-B0A5-DA14BBC5FF71}"/>
              </a:ext>
            </a:extLst>
          </p:cNvPr>
          <p:cNvSpPr txBox="1"/>
          <p:nvPr/>
        </p:nvSpPr>
        <p:spPr>
          <a:xfrm>
            <a:off x="838200" y="681038"/>
            <a:ext cx="10612120" cy="4524315"/>
          </a:xfrm>
          <a:prstGeom prst="rect">
            <a:avLst/>
          </a:prstGeom>
          <a:noFill/>
        </p:spPr>
        <p:txBody>
          <a:bodyPr wrap="square">
            <a:spAutoFit/>
          </a:bodyPr>
          <a:lstStyle/>
          <a:p>
            <a:r>
              <a:rPr lang="nl-NL" sz="3200" dirty="0"/>
              <a:t>7)	</a:t>
            </a:r>
            <a:r>
              <a:rPr lang="nl-NL" sz="3200" i="1" dirty="0"/>
              <a:t>Vul in plaats van de nummers de juiste woorden in:</a:t>
            </a:r>
          </a:p>
          <a:p>
            <a:r>
              <a:rPr lang="nl-NL" sz="3200" dirty="0"/>
              <a:t>De werknemers zijn de …1… </a:t>
            </a:r>
            <a:r>
              <a:rPr lang="nl-NL" sz="3200" dirty="0">
                <a:solidFill>
                  <a:srgbClr val="0070C0"/>
                </a:solidFill>
              </a:rPr>
              <a:t>(vragers/ aanbieders) </a:t>
            </a:r>
            <a:r>
              <a:rPr lang="nl-NL" sz="3200" dirty="0"/>
              <a:t>van arbeid. Als de vraag groter is dan het aanbod spreek je van een …2… </a:t>
            </a:r>
            <a:r>
              <a:rPr lang="nl-NL" sz="3200" dirty="0">
                <a:solidFill>
                  <a:srgbClr val="0070C0"/>
                </a:solidFill>
              </a:rPr>
              <a:t>(krappe/ ruime) </a:t>
            </a:r>
            <a:r>
              <a:rPr lang="nl-NL" sz="3200" dirty="0"/>
              <a:t>arbeidsmarkt. De kans op het krijgen van een loonsverhoging is het grootst bij een …3… </a:t>
            </a:r>
            <a:r>
              <a:rPr lang="nl-NL" sz="3200" dirty="0">
                <a:solidFill>
                  <a:srgbClr val="0070C0"/>
                </a:solidFill>
              </a:rPr>
              <a:t>(krappe/ ruime) </a:t>
            </a:r>
            <a:r>
              <a:rPr lang="nl-NL" sz="3200" dirty="0"/>
              <a:t>arbeidsmarkt. Als door automatisering arbeidsplaatsen verloren gaan spreek je van …4… </a:t>
            </a:r>
            <a:r>
              <a:rPr lang="nl-NL" sz="3200" dirty="0">
                <a:solidFill>
                  <a:srgbClr val="0070C0"/>
                </a:solidFill>
              </a:rPr>
              <a:t>(structurele/ conjuncturele)</a:t>
            </a:r>
            <a:r>
              <a:rPr lang="nl-NL" sz="3200" dirty="0"/>
              <a:t> werkloosheid. Als je buiten je schuld op je baan bent kwijt geraakt kun je een …5… </a:t>
            </a:r>
            <a:r>
              <a:rPr lang="nl-NL" sz="3200" dirty="0">
                <a:solidFill>
                  <a:srgbClr val="0070C0"/>
                </a:solidFill>
              </a:rPr>
              <a:t>(AOW/WW/WIA) </a:t>
            </a:r>
            <a:r>
              <a:rPr lang="nl-NL" sz="3200" dirty="0"/>
              <a:t>uitkering krijgen.</a:t>
            </a:r>
          </a:p>
        </p:txBody>
      </p:sp>
    </p:spTree>
    <p:extLst>
      <p:ext uri="{BB962C8B-B14F-4D97-AF65-F5344CB8AC3E}">
        <p14:creationId xmlns:p14="http://schemas.microsoft.com/office/powerpoint/2010/main" val="3825475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4B4339-F49E-4694-88F0-DF2D6CCF5DD4}"/>
              </a:ext>
            </a:extLst>
          </p:cNvPr>
          <p:cNvSpPr>
            <a:spLocks noGrp="1"/>
          </p:cNvSpPr>
          <p:nvPr>
            <p:ph type="title"/>
          </p:nvPr>
        </p:nvSpPr>
        <p:spPr>
          <a:xfrm>
            <a:off x="838200" y="365125"/>
            <a:ext cx="10515600" cy="2936875"/>
          </a:xfrm>
        </p:spPr>
        <p:txBody>
          <a:bodyPr>
            <a:normAutofit/>
          </a:bodyPr>
          <a:lstStyle/>
          <a:p>
            <a:br>
              <a:rPr lang="nl-NL" sz="3200" dirty="0">
                <a:effectLst/>
                <a:latin typeface="Times New Roman" panose="02020603050405020304" pitchFamily="18" charset="0"/>
                <a:ea typeface="Times New Roman" panose="02020603050405020304" pitchFamily="18" charset="0"/>
              </a:rPr>
            </a:br>
            <a:endParaRPr lang="nl-NL" sz="6600" dirty="0"/>
          </a:p>
        </p:txBody>
      </p:sp>
      <p:sp>
        <p:nvSpPr>
          <p:cNvPr id="3" name="Tijdelijke aanduiding voor inhoud 2">
            <a:extLst>
              <a:ext uri="{FF2B5EF4-FFF2-40B4-BE49-F238E27FC236}">
                <a16:creationId xmlns:a16="http://schemas.microsoft.com/office/drawing/2014/main" id="{91603886-958A-4984-88EA-9376A6FAB389}"/>
              </a:ext>
            </a:extLst>
          </p:cNvPr>
          <p:cNvSpPr>
            <a:spLocks noGrp="1"/>
          </p:cNvSpPr>
          <p:nvPr>
            <p:ph idx="1"/>
          </p:nvPr>
        </p:nvSpPr>
        <p:spPr>
          <a:xfrm>
            <a:off x="1163320" y="5486102"/>
            <a:ext cx="10190480" cy="690859"/>
          </a:xfrm>
        </p:spPr>
        <p:txBody>
          <a:bodyPr>
            <a:normAutofit/>
          </a:bodyPr>
          <a:lstStyle/>
          <a:p>
            <a:pPr marL="0" indent="0">
              <a:buNone/>
            </a:pPr>
            <a:r>
              <a:rPr lang="nl-NL" sz="3200" b="1" dirty="0">
                <a:solidFill>
                  <a:srgbClr val="0070C0"/>
                </a:solidFill>
              </a:rPr>
              <a:t>€ 15 : 12 x 2</a:t>
            </a:r>
            <a:endParaRPr lang="nl-NL" sz="3200" dirty="0"/>
          </a:p>
        </p:txBody>
      </p:sp>
      <p:sp>
        <p:nvSpPr>
          <p:cNvPr id="5" name="Tekstvak 4">
            <a:extLst>
              <a:ext uri="{FF2B5EF4-FFF2-40B4-BE49-F238E27FC236}">
                <a16:creationId xmlns:a16="http://schemas.microsoft.com/office/drawing/2014/main" id="{92C94000-99BB-441A-A838-8012E21E245E}"/>
              </a:ext>
            </a:extLst>
          </p:cNvPr>
          <p:cNvSpPr txBox="1"/>
          <p:nvPr/>
        </p:nvSpPr>
        <p:spPr>
          <a:xfrm>
            <a:off x="838200" y="1371897"/>
            <a:ext cx="9819640" cy="1569660"/>
          </a:xfrm>
          <a:prstGeom prst="rect">
            <a:avLst/>
          </a:prstGeom>
          <a:noFill/>
        </p:spPr>
        <p:txBody>
          <a:bodyPr wrap="square">
            <a:spAutoFit/>
          </a:bodyPr>
          <a:lstStyle/>
          <a:p>
            <a:r>
              <a:rPr lang="nl-NL" sz="3200" dirty="0"/>
              <a:t>8)	De bank geeft je 3% rente. Hoeveel rente (in euro) 	krijg je als je € 500 twee maanden op de 	bankrekening laat staan?</a:t>
            </a:r>
          </a:p>
        </p:txBody>
      </p:sp>
      <p:graphicFrame>
        <p:nvGraphicFramePr>
          <p:cNvPr id="6" name="Tabel 10">
            <a:extLst>
              <a:ext uri="{FF2B5EF4-FFF2-40B4-BE49-F238E27FC236}">
                <a16:creationId xmlns:a16="http://schemas.microsoft.com/office/drawing/2014/main" id="{C15E8038-287C-4573-8571-25147FFF665F}"/>
              </a:ext>
            </a:extLst>
          </p:cNvPr>
          <p:cNvGraphicFramePr>
            <a:graphicFrameLocks/>
          </p:cNvGraphicFramePr>
          <p:nvPr>
            <p:extLst>
              <p:ext uri="{D42A27DB-BD31-4B8C-83A1-F6EECF244321}">
                <p14:modId xmlns:p14="http://schemas.microsoft.com/office/powerpoint/2010/main" val="2858994803"/>
              </p:ext>
            </p:extLst>
          </p:nvPr>
        </p:nvGraphicFramePr>
        <p:xfrm>
          <a:off x="1163320" y="3784600"/>
          <a:ext cx="6304280" cy="1158240"/>
        </p:xfrm>
        <a:graphic>
          <a:graphicData uri="http://schemas.openxmlformats.org/drawingml/2006/table">
            <a:tbl>
              <a:tblPr firstRow="1" bandRow="1">
                <a:tableStyleId>{5C22544A-7EE6-4342-B048-85BDC9FD1C3A}</a:tableStyleId>
              </a:tblPr>
              <a:tblGrid>
                <a:gridCol w="1576070">
                  <a:extLst>
                    <a:ext uri="{9D8B030D-6E8A-4147-A177-3AD203B41FA5}">
                      <a16:colId xmlns:a16="http://schemas.microsoft.com/office/drawing/2014/main" val="1890874689"/>
                    </a:ext>
                  </a:extLst>
                </a:gridCol>
                <a:gridCol w="833337">
                  <a:extLst>
                    <a:ext uri="{9D8B030D-6E8A-4147-A177-3AD203B41FA5}">
                      <a16:colId xmlns:a16="http://schemas.microsoft.com/office/drawing/2014/main" val="1530174292"/>
                    </a:ext>
                  </a:extLst>
                </a:gridCol>
                <a:gridCol w="2318803">
                  <a:extLst>
                    <a:ext uri="{9D8B030D-6E8A-4147-A177-3AD203B41FA5}">
                      <a16:colId xmlns:a16="http://schemas.microsoft.com/office/drawing/2014/main" val="3275625093"/>
                    </a:ext>
                  </a:extLst>
                </a:gridCol>
                <a:gridCol w="1576070">
                  <a:extLst>
                    <a:ext uri="{9D8B030D-6E8A-4147-A177-3AD203B41FA5}">
                      <a16:colId xmlns:a16="http://schemas.microsoft.com/office/drawing/2014/main" val="22049312"/>
                    </a:ext>
                  </a:extLst>
                </a:gridCol>
              </a:tblGrid>
              <a:tr h="370840">
                <a:tc>
                  <a:txBody>
                    <a:bodyPr/>
                    <a:lstStyle/>
                    <a:p>
                      <a:pPr algn="ctr"/>
                      <a:r>
                        <a:rPr lang="nl-NL" sz="3200" b="1" dirty="0">
                          <a:solidFill>
                            <a:srgbClr val="0070C0"/>
                          </a:solidFill>
                        </a:rPr>
                        <a:t> € 500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lang="nl-NL" sz="3200" b="1" dirty="0">
                          <a:solidFill>
                            <a:srgbClr val="0070C0"/>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3200" b="1" dirty="0">
                          <a:solidFill>
                            <a:srgbClr val="0070C0"/>
                          </a:solidFill>
                        </a:rPr>
                        <a:t> </a:t>
                      </a: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103879125"/>
                  </a:ext>
                </a:extLst>
              </a:tr>
              <a:tr h="370840">
                <a:tc>
                  <a:txBody>
                    <a:bodyPr/>
                    <a:lstStyle/>
                    <a:p>
                      <a:pPr algn="ctr"/>
                      <a:r>
                        <a:rPr lang="nl-NL" sz="3200" b="1" dirty="0">
                          <a:solidFill>
                            <a:srgbClr val="0070C0"/>
                          </a:solidFill>
                        </a:rPr>
                        <a:t>100%</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nl-NL" sz="3200" b="1" dirty="0">
                        <a:solidFill>
                          <a:srgbClr val="0070C0"/>
                        </a:solidFill>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3200" b="1" dirty="0">
                          <a:solidFill>
                            <a:srgbClr val="0070C0"/>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lang="nl-NL" sz="3200" b="1" dirty="0">
                          <a:solidFill>
                            <a:srgbClr val="0070C0"/>
                          </a:solidFill>
                        </a:rPr>
                        <a:t>3%</a:t>
                      </a: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292244876"/>
                  </a:ext>
                </a:extLst>
              </a:tr>
            </a:tbl>
          </a:graphicData>
        </a:graphic>
      </p:graphicFrame>
      <p:sp>
        <p:nvSpPr>
          <p:cNvPr id="7" name="Tekstvak 6">
            <a:extLst>
              <a:ext uri="{FF2B5EF4-FFF2-40B4-BE49-F238E27FC236}">
                <a16:creationId xmlns:a16="http://schemas.microsoft.com/office/drawing/2014/main" id="{50D76DA3-17CD-4B7A-8887-1F30382DC883}"/>
              </a:ext>
            </a:extLst>
          </p:cNvPr>
          <p:cNvSpPr txBox="1"/>
          <p:nvPr/>
        </p:nvSpPr>
        <p:spPr>
          <a:xfrm>
            <a:off x="3627120" y="5425440"/>
            <a:ext cx="9113520" cy="707886"/>
          </a:xfrm>
          <a:prstGeom prst="rect">
            <a:avLst/>
          </a:prstGeom>
          <a:noFill/>
        </p:spPr>
        <p:txBody>
          <a:bodyPr wrap="square" rtlCol="0">
            <a:spAutoFit/>
          </a:bodyPr>
          <a:lstStyle/>
          <a:p>
            <a:r>
              <a:rPr lang="nl-NL" sz="4000" dirty="0">
                <a:solidFill>
                  <a:srgbClr val="00B050"/>
                </a:solidFill>
              </a:rPr>
              <a:t> </a:t>
            </a:r>
            <a:r>
              <a:rPr lang="nl-NL" sz="4000" dirty="0">
                <a:solidFill>
                  <a:srgbClr val="00B050"/>
                </a:solidFill>
                <a:effectLst/>
                <a:latin typeface="Calibri" panose="020F0502020204030204" pitchFamily="34" charset="0"/>
                <a:ea typeface="Times New Roman" panose="02020603050405020304" pitchFamily="18" charset="0"/>
              </a:rPr>
              <a:t>€ 2,50</a:t>
            </a:r>
            <a:endParaRPr lang="nl-NL" sz="4000" dirty="0">
              <a:solidFill>
                <a:srgbClr val="00B050"/>
              </a:solidFill>
            </a:endParaRPr>
          </a:p>
        </p:txBody>
      </p:sp>
    </p:spTree>
    <p:extLst>
      <p:ext uri="{BB962C8B-B14F-4D97-AF65-F5344CB8AC3E}">
        <p14:creationId xmlns:p14="http://schemas.microsoft.com/office/powerpoint/2010/main" val="2346202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Lst>
  </p:timing>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369</TotalTime>
  <Words>1350</Words>
  <Application>Microsoft Office PowerPoint</Application>
  <PresentationFormat>Breedbeeld</PresentationFormat>
  <Paragraphs>150</Paragraphs>
  <Slides>23</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23</vt:i4>
      </vt:variant>
    </vt:vector>
  </HeadingPairs>
  <TitlesOfParts>
    <vt:vector size="28" baseType="lpstr">
      <vt:lpstr>Arial</vt:lpstr>
      <vt:lpstr>Calibri</vt:lpstr>
      <vt:lpstr>Calibri Light</vt:lpstr>
      <vt:lpstr>Times New Roman</vt:lpstr>
      <vt:lpstr>Kantoorthema</vt:lpstr>
      <vt:lpstr>Oefenopdrachten voor de eindtoets</vt:lpstr>
      <vt:lpstr>1) De Jumbo heeft de prijs van een pakje Zeeuws meisje  verlaagt van € 1,19 naar € 1,09. Bereken de prijsdaling in  procenten. </vt:lpstr>
      <vt:lpstr>2) Femke verdient € 2.230 per maand. De vakbonden  hebben afgesproken dat er een loonsverhoging komt van  2,1%. Bereken het nieuwe maandloon van Femke.</vt:lpstr>
      <vt:lpstr> </vt:lpstr>
      <vt:lpstr> </vt:lpstr>
      <vt:lpstr> </vt:lpstr>
      <vt:lpstr> </vt:lpstr>
      <vt:lpstr> </vt:lpstr>
      <vt:lpstr> </vt:lpstr>
      <vt:lpstr> </vt:lpstr>
      <vt:lpstr> </vt:lpstr>
      <vt:lpstr> </vt:lpstr>
      <vt:lpstr>12) Dries wil in Japan zijn klompen  verkopen. De klompen moeten  minimaal € 35 opbrengen.  Welke  prijs in Yen moet Dries vragen  voor zijn klompen? Rond de  prijs naar boven af op tientallen  Yen.</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Oefenopdrachten voor de eindtoets</dc:title>
  <dc:creator>Seelen, BMJG (Bernhard)</dc:creator>
  <cp:lastModifiedBy>Seelen, BMJG (Bernhard)</cp:lastModifiedBy>
  <cp:revision>9</cp:revision>
  <dcterms:created xsi:type="dcterms:W3CDTF">2021-06-30T06:40:51Z</dcterms:created>
  <dcterms:modified xsi:type="dcterms:W3CDTF">2021-07-02T09:33:24Z</dcterms:modified>
</cp:coreProperties>
</file>